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954838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D3"/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1" autoAdjust="0"/>
    <p:restoredTop sz="90043" autoAdjust="0"/>
  </p:normalViewPr>
  <p:slideViewPr>
    <p:cSldViewPr>
      <p:cViewPr varScale="1">
        <p:scale>
          <a:sx n="188" d="100"/>
          <a:sy n="188" d="100"/>
        </p:scale>
        <p:origin x="1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74D4-B6C5-4EE8-8BF9-8C2CB55638B6}" type="datetimeFigureOut">
              <a:rPr lang="en-CA"/>
              <a:pPr>
                <a:defRPr/>
              </a:pPr>
              <a:t>2020-09-28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64188" cy="4156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260C9E-6C8B-4E3F-BF8B-C20D2A64C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FA78-65CC-42AE-A9C7-49924643D0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25DA63-FB46-BB4D-8D22-ABA4B6C9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C11F9E-5D0A-124D-A60A-EE1730E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9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2AC6-A5DC-9C47-B7DE-A5164442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D294-ECC1-A741-9F47-7DA8AE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BA3439-0CFE-4F46-98A7-43623386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426E72-F913-4146-8EAC-6218B3EFD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Ti_fWkAS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F0mngcqJ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78B51-507A-7D4D-8BFC-E0E956645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01" y="1157589"/>
            <a:ext cx="3973147" cy="3973147"/>
          </a:xfrm>
          <a:prstGeom prst="rect">
            <a:avLst/>
          </a:prstGeom>
        </p:spPr>
      </p:pic>
      <p:pic>
        <p:nvPicPr>
          <p:cNvPr id="307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042025"/>
            <a:ext cx="1443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6"/>
          <p:cNvSpPr txBox="1">
            <a:spLocks noChangeArrowheads="1"/>
          </p:cNvSpPr>
          <p:nvPr/>
        </p:nvSpPr>
        <p:spPr bwMode="auto">
          <a:xfrm>
            <a:off x="2046498" y="2443970"/>
            <a:ext cx="505100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5060"/>
              </a:lnSpc>
              <a:spcBef>
                <a:spcPct val="0"/>
              </a:spcBef>
              <a:buFontTx/>
              <a:buNone/>
            </a:pP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Which </a:t>
            </a:r>
            <a:b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Election?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1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–Can you vote if...?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500F7-7B30-9846-B585-B593C8820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40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57C57-9FDD-924D-8050-5459DAB41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52198"/>
            <a:ext cx="2775140" cy="359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52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C20788-1CF8-4741-9BCB-65F018B3A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5834">
            <a:off x="5215983" y="4384067"/>
            <a:ext cx="1791743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2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–Which level of government?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DC19-546F-E544-91F6-7CB852ECA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076">
            <a:off x="5935191" y="3475973"/>
            <a:ext cx="1791743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34E219-D8D9-B647-AB58-C491C775C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916">
            <a:off x="4992438" y="2481225"/>
            <a:ext cx="1791743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A7FC6-755D-1049-9E02-EBBCC2E26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40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0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3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–Where am I?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6C656-D2E8-434B-82EF-46FC1F98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9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253D2-4D23-3041-9241-352300AD7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6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First Rotation–10 Minutes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1252E7-1A10-4048-B10B-690524A37E42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68EC21-A1EA-5B48-901A-10EB8F14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F17AF16-D406-A04E-BD7E-72FFCDA9468C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33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Second Rotation–10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B1309-CB69-EC46-B62F-4373F29B5163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5E49DA-6A17-144E-9BFD-DE1C27B5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0F63AA-23A1-0449-BD50-3F709BA16CAE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77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Third Rotation–10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E635E-31A4-874A-A086-357BDFA1A860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185BF5-4229-B344-911A-56ED1841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21B571-43C0-8E4B-B5A9-5A281C85ED84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80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Consolidation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Station Reflections Handout.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Which of your reflections was the most helpful </a:t>
            </a:r>
            <a:b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in answering the inquiry questions?</a:t>
            </a:r>
          </a:p>
          <a:p>
            <a:pPr lvl="0">
              <a:buClr>
                <a:schemeClr val="tx1"/>
              </a:buClr>
            </a:pPr>
            <a:r>
              <a:rPr lang="en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kinds of elections do we have in Canada? </a:t>
            </a:r>
          </a:p>
          <a:p>
            <a:pPr lvl="0">
              <a:spcAft>
                <a:spcPts val="1200"/>
              </a:spcAft>
              <a:buClr>
                <a:schemeClr val="tx1"/>
              </a:buClr>
            </a:pPr>
            <a:r>
              <a:rPr lang="en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engage in the process?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Share your thoughts with a partner or small </a:t>
            </a:r>
            <a:r>
              <a:rPr lang="en-CA" sz="2600">
                <a:latin typeface="Arial" panose="020B0604020202020204" pitchFamily="34" charset="0"/>
                <a:cs typeface="Arial" panose="020B0604020202020204" pitchFamily="34" charset="0"/>
              </a:rPr>
              <a:t>group.</a:t>
            </a:r>
            <a:br>
              <a:rPr lang="en-CA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down your final reflections.</a:t>
            </a:r>
          </a:p>
        </p:txBody>
      </p:sp>
    </p:spTree>
    <p:extLst>
      <p:ext uri="{BB962C8B-B14F-4D97-AF65-F5344CB8AC3E}">
        <p14:creationId xmlns:p14="http://schemas.microsoft.com/office/powerpoint/2010/main" val="14823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38E8AB-A01B-8A41-B1B0-7420998B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dirty="0"/>
          </a:p>
          <a:p>
            <a:pPr marL="0" indent="0" algn="ctr" eaLnBrk="1" hangingPunct="1">
              <a:lnSpc>
                <a:spcPts val="3720"/>
              </a:lnSpc>
              <a:spcAft>
                <a:spcPts val="1200"/>
              </a:spcAft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What kinds of elections do we </a:t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have in Canada? </a:t>
            </a:r>
          </a:p>
          <a:p>
            <a:pPr marL="0" indent="0" algn="ctr" eaLnBrk="1" hangingPunct="1"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How can I engage in the process? </a:t>
            </a:r>
            <a:endParaRPr lang="en-CA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Inquiry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Question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Think about a time when you had to work together in a group whether at school, at home, or in your community. </a:t>
            </a:r>
          </a:p>
          <a:p>
            <a:pPr lvl="0"/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Did you have to divide up the tasks among different people? </a:t>
            </a:r>
          </a:p>
          <a:p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How did you decide who did what?</a:t>
            </a:r>
          </a:p>
        </p:txBody>
      </p:sp>
    </p:spTree>
    <p:extLst>
      <p:ext uri="{BB962C8B-B14F-4D97-AF65-F5344CB8AC3E}">
        <p14:creationId xmlns:p14="http://schemas.microsoft.com/office/powerpoint/2010/main" val="4003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How do you think the task of governing Canada </a:t>
            </a:r>
            <a:r>
              <a:rPr lang="en-CA" sz="3000" b="1">
                <a:latin typeface="Arial" panose="020B0604020202020204" pitchFamily="34" charset="0"/>
                <a:cs typeface="Arial" panose="020B0604020202020204" pitchFamily="34" charset="0"/>
              </a:rPr>
              <a:t>is divided?</a:t>
            </a:r>
            <a:endParaRPr lang="en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6CFDC-73B1-E14E-88D3-39CA18D3976D}"/>
              </a:ext>
            </a:extLst>
          </p:cNvPr>
          <p:cNvSpPr txBox="1"/>
          <p:nvPr/>
        </p:nvSpPr>
        <p:spPr>
          <a:xfrm>
            <a:off x="539750" y="2648553"/>
            <a:ext cx="23760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6CED5-092D-3142-A376-87925D9E34CD}"/>
              </a:ext>
            </a:extLst>
          </p:cNvPr>
          <p:cNvSpPr txBox="1"/>
          <p:nvPr/>
        </p:nvSpPr>
        <p:spPr>
          <a:xfrm>
            <a:off x="3383967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provincial/</a:t>
            </a: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DCD28-37F5-C24D-B35F-618FBEF27433}"/>
              </a:ext>
            </a:extLst>
          </p:cNvPr>
          <p:cNvSpPr txBox="1"/>
          <p:nvPr/>
        </p:nvSpPr>
        <p:spPr>
          <a:xfrm>
            <a:off x="6228184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municipal/</a:t>
            </a: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en-US" sz="27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67D3F0-3916-CD4E-977B-C2F279E26DA4}"/>
              </a:ext>
            </a:extLst>
          </p:cNvPr>
          <p:cNvCxnSpPr>
            <a:cxnSpLocks/>
          </p:cNvCxnSpPr>
          <p:nvPr/>
        </p:nvCxnSpPr>
        <p:spPr>
          <a:xfrm>
            <a:off x="3137808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B246E4-51C4-D24D-B421-A82D497443E6}"/>
              </a:ext>
            </a:extLst>
          </p:cNvPr>
          <p:cNvCxnSpPr>
            <a:cxnSpLocks/>
          </p:cNvCxnSpPr>
          <p:nvPr/>
        </p:nvCxnSpPr>
        <p:spPr>
          <a:xfrm>
            <a:off x="6019800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1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Three Levels </a:t>
            </a:r>
            <a:b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 Government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responsibilities do you observe in the video?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310743"/>
            <a:ext cx="5004048" cy="25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What responsibilities did you observe </a:t>
            </a:r>
            <a:b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in the video? </a:t>
            </a:r>
          </a:p>
          <a:p>
            <a:pPr marL="0" lvl="0" indent="0"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Discuss with a partner, then share your observations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22796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Three Levels of Elections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976" y="2564904"/>
            <a:ext cx="5004048" cy="25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Three Levels of Elections</a:t>
            </a:r>
          </a:p>
          <a:p>
            <a:pPr marL="0" indent="0"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Talk with a partner.</a:t>
            </a:r>
          </a:p>
          <a:p>
            <a:pPr lvl="0"/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Share something you have learned.</a:t>
            </a:r>
          </a:p>
          <a:p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0455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5049774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Your task: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Complete the activities as a group at three learning stations, and use the </a:t>
            </a:r>
            <a:r>
              <a:rPr lang="en-CA" sz="2600" b="1" dirty="0">
                <a:latin typeface="Arial" panose="020B0604020202020204" pitchFamily="34" charset="0"/>
                <a:cs typeface="Arial" panose="020B0604020202020204" pitchFamily="34" charset="0"/>
              </a:rPr>
              <a:t>Station Reflections Handout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to reflect individually.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ED1CD-77CE-AE4C-B0C1-BF5AEED2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8925" y="1681747"/>
            <a:ext cx="2088232" cy="270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69A2D6-18EC-8349-9237-89423EF53543}"/>
              </a:ext>
            </a:extLst>
          </p:cNvPr>
          <p:cNvSpPr txBox="1"/>
          <p:nvPr/>
        </p:nvSpPr>
        <p:spPr>
          <a:xfrm>
            <a:off x="539750" y="4077072"/>
            <a:ext cx="75232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 will need: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Station Reflections Handout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pen or pencil</a:t>
            </a:r>
          </a:p>
        </p:txBody>
      </p:sp>
    </p:spTree>
    <p:extLst>
      <p:ext uri="{BB962C8B-B14F-4D97-AF65-F5344CB8AC3E}">
        <p14:creationId xmlns:p14="http://schemas.microsoft.com/office/powerpoint/2010/main" val="102131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Macintosh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2019-04-25T15:14:17Z</dcterms:created>
  <dcterms:modified xsi:type="dcterms:W3CDTF">2020-09-28T14:50:12Z</dcterms:modified>
</cp:coreProperties>
</file>