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3" r:id="rId2"/>
    <p:sldId id="257" r:id="rId3"/>
    <p:sldId id="258" r:id="rId4"/>
    <p:sldId id="274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29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29" r:id="rId29"/>
    <p:sldId id="317" r:id="rId30"/>
    <p:sldId id="318" r:id="rId31"/>
    <p:sldId id="319" r:id="rId32"/>
    <p:sldId id="320" r:id="rId33"/>
    <p:sldId id="321" r:id="rId34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3B8"/>
    <a:srgbClr val="356D90"/>
    <a:srgbClr val="4FBBE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0373" autoAdjust="0"/>
  </p:normalViewPr>
  <p:slideViewPr>
    <p:cSldViewPr>
      <p:cViewPr varScale="1">
        <p:scale>
          <a:sx n="79" d="100"/>
          <a:sy n="79" d="100"/>
        </p:scale>
        <p:origin x="10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ulippe, Geneviève" userId="914cf17d-9eb4-47f3-8fe0-7a36bb2f6041" providerId="ADAL" clId="{01B694CC-87FC-437C-BBAE-CC9175925DF1}"/>
    <pc:docChg chg="undo modSld">
      <pc:chgData name="Latulippe, Geneviève" userId="914cf17d-9eb4-47f3-8fe0-7a36bb2f6041" providerId="ADAL" clId="{01B694CC-87FC-437C-BBAE-CC9175925DF1}" dt="2023-06-28T12:43:13.199" v="10" actId="207"/>
      <pc:docMkLst>
        <pc:docMk/>
      </pc:docMkLst>
      <pc:sldChg chg="modSp">
        <pc:chgData name="Latulippe, Geneviève" userId="914cf17d-9eb4-47f3-8fe0-7a36bb2f6041" providerId="ADAL" clId="{01B694CC-87FC-437C-BBAE-CC9175925DF1}" dt="2023-06-28T12:40:34.366" v="2" actId="207"/>
        <pc:sldMkLst>
          <pc:docMk/>
          <pc:sldMk cId="4008651727" sldId="273"/>
        </pc:sldMkLst>
        <pc:spChg chg="mod">
          <ac:chgData name="Latulippe, Geneviève" userId="914cf17d-9eb4-47f3-8fe0-7a36bb2f6041" providerId="ADAL" clId="{01B694CC-87FC-437C-BBAE-CC9175925DF1}" dt="2023-06-28T12:40:34.366" v="2" actId="207"/>
          <ac:spMkLst>
            <pc:docMk/>
            <pc:sldMk cId="4008651727" sldId="273"/>
            <ac:spMk id="7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38.981" v="3" actId="207"/>
        <pc:sldMkLst>
          <pc:docMk/>
          <pc:sldMk cId="3911481329" sldId="308"/>
        </pc:sldMkLst>
        <pc:spChg chg="mod">
          <ac:chgData name="Latulippe, Geneviève" userId="914cf17d-9eb4-47f3-8fe0-7a36bb2f6041" providerId="ADAL" clId="{01B694CC-87FC-437C-BBAE-CC9175925DF1}" dt="2023-06-28T12:42:38.981" v="3" actId="207"/>
          <ac:spMkLst>
            <pc:docMk/>
            <pc:sldMk cId="3911481329" sldId="308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43.019" v="4" actId="207"/>
        <pc:sldMkLst>
          <pc:docMk/>
          <pc:sldMk cId="1329336828" sldId="309"/>
        </pc:sldMkLst>
        <pc:spChg chg="mod">
          <ac:chgData name="Latulippe, Geneviève" userId="914cf17d-9eb4-47f3-8fe0-7a36bb2f6041" providerId="ADAL" clId="{01B694CC-87FC-437C-BBAE-CC9175925DF1}" dt="2023-06-28T12:42:43.019" v="4" actId="207"/>
          <ac:spMkLst>
            <pc:docMk/>
            <pc:sldMk cId="1329336828" sldId="309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48.852" v="5" actId="207"/>
        <pc:sldMkLst>
          <pc:docMk/>
          <pc:sldMk cId="58548844" sldId="310"/>
        </pc:sldMkLst>
        <pc:spChg chg="mod">
          <ac:chgData name="Latulippe, Geneviève" userId="914cf17d-9eb4-47f3-8fe0-7a36bb2f6041" providerId="ADAL" clId="{01B694CC-87FC-437C-BBAE-CC9175925DF1}" dt="2023-06-28T12:42:48.852" v="5" actId="207"/>
          <ac:spMkLst>
            <pc:docMk/>
            <pc:sldMk cId="58548844" sldId="310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52.806" v="6" actId="207"/>
        <pc:sldMkLst>
          <pc:docMk/>
          <pc:sldMk cId="316865444" sldId="311"/>
        </pc:sldMkLst>
        <pc:spChg chg="mod">
          <ac:chgData name="Latulippe, Geneviève" userId="914cf17d-9eb4-47f3-8fe0-7a36bb2f6041" providerId="ADAL" clId="{01B694CC-87FC-437C-BBAE-CC9175925DF1}" dt="2023-06-28T12:42:52.806" v="6" actId="207"/>
          <ac:spMkLst>
            <pc:docMk/>
            <pc:sldMk cId="316865444" sldId="311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2:57.569" v="7" actId="207"/>
        <pc:sldMkLst>
          <pc:docMk/>
          <pc:sldMk cId="2789845689" sldId="312"/>
        </pc:sldMkLst>
        <pc:spChg chg="mod">
          <ac:chgData name="Latulippe, Geneviève" userId="914cf17d-9eb4-47f3-8fe0-7a36bb2f6041" providerId="ADAL" clId="{01B694CC-87FC-437C-BBAE-CC9175925DF1}" dt="2023-06-28T12:42:57.569" v="7" actId="207"/>
          <ac:spMkLst>
            <pc:docMk/>
            <pc:sldMk cId="2789845689" sldId="312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3:01.338" v="8" actId="207"/>
        <pc:sldMkLst>
          <pc:docMk/>
          <pc:sldMk cId="2243273108" sldId="313"/>
        </pc:sldMkLst>
        <pc:spChg chg="mod">
          <ac:chgData name="Latulippe, Geneviève" userId="914cf17d-9eb4-47f3-8fe0-7a36bb2f6041" providerId="ADAL" clId="{01B694CC-87FC-437C-BBAE-CC9175925DF1}" dt="2023-06-28T12:43:01.338" v="8" actId="207"/>
          <ac:spMkLst>
            <pc:docMk/>
            <pc:sldMk cId="2243273108" sldId="313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3:05.120" v="9" actId="207"/>
        <pc:sldMkLst>
          <pc:docMk/>
          <pc:sldMk cId="193202090" sldId="314"/>
        </pc:sldMkLst>
        <pc:spChg chg="mod">
          <ac:chgData name="Latulippe, Geneviève" userId="914cf17d-9eb4-47f3-8fe0-7a36bb2f6041" providerId="ADAL" clId="{01B694CC-87FC-437C-BBAE-CC9175925DF1}" dt="2023-06-28T12:43:05.120" v="9" actId="207"/>
          <ac:spMkLst>
            <pc:docMk/>
            <pc:sldMk cId="193202090" sldId="314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01B694CC-87FC-437C-BBAE-CC9175925DF1}" dt="2023-06-28T12:43:13.199" v="10" actId="207"/>
        <pc:sldMkLst>
          <pc:docMk/>
          <pc:sldMk cId="48284719" sldId="315"/>
        </pc:sldMkLst>
        <pc:spChg chg="mod">
          <ac:chgData name="Latulippe, Geneviève" userId="914cf17d-9eb4-47f3-8fe0-7a36bb2f6041" providerId="ADAL" clId="{01B694CC-87FC-437C-BBAE-CC9175925DF1}" dt="2023-06-28T12:43:13.199" v="10" actId="207"/>
          <ac:spMkLst>
            <pc:docMk/>
            <pc:sldMk cId="48284719" sldId="315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28/06/2023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798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Vous pouvez utiliser le tableau de vote par points fourni. Vous devrez en faire un agrandissement ou créer votre propre affiche au moyen d’un tableau à papier. Vous pouvez également utiliser une application de sondage ou tout autre outil de vote en ligne. Expliquez aux élèves qu’ils réévalueront leur réponse à la question « Voter est-il important? », à la fin de la leçon.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Placez les pancartes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électorales aux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coins de la classe.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Choisissez quatre élèves qui représenteront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chacun un des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partis : Parti du capitaine, Parti des dinosaures, Parti des sorciers, Parti des zombies. Assurez-vous que les élèves choisis sont à l’aise de prononcer un discours devant la classe. Si possible, donnez-leur quelques minutes pour lire les discours, en particulier la fin où ils doivent « faire le cri du dinosaure » ou « bouger comme un zombie », etc. Encouragez les élèves à y ajouter une touche théâtrale ou humoristique.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du capitaine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dinosaures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sorciers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zombies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810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Par exemple, « faire le cri du dinosaure » ou « bouger comme un zombie »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Choisissez une méthode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aléatoire pour désigner ceux</a:t>
            </a:r>
            <a:r>
              <a:rPr lang="fr-CA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 participent au vote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scénario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 ex.,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cartes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la répartition des sièges.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égalité doit être brisée par un tirage au sort ou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autre moyen de bris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d’égalité.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l’enseignant(e): Cette activité ne devrait durer qu'une minute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deux. Ne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passez pas trop de temps à discuter de ces questions. L’objectif est d’introduire l’idée-clé que les représentants élus prennent des décisions qui touchent tous les Canadiens.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Si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utilisez le tableau</a:t>
            </a:r>
            <a:r>
              <a:rPr lang="fr-CA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vote par points, utilisez une nouvelle couleur </a:t>
            </a:r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points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de marqueur afin de pouvoir comparer les résultats des deux sondages.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l’enseignant(e): Vous pouvez utiliser la fiche de suivi fournie sur laquelle figurent ces questions.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Voter </a:t>
            </a:r>
            <a:r>
              <a:rPr lang="en-CA" dirty="0" err="1"/>
              <a:t>est-il</a:t>
            </a:r>
            <a:r>
              <a:rPr lang="en-CA" dirty="0"/>
              <a:t>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youtube.com/watch?v=K17W9Md8I_Q&amp;feature=youtu.be" TargetMode="External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ElsoBaqpWQ&amp;feature=youtu.be" TargetMode="External"/><Relationship Id="rId5" Type="http://schemas.openxmlformats.org/officeDocument/2006/relationships/hyperlink" Target="https://youtu.be/4ElsoBaqpWQ" TargetMode="External"/><Relationship Id="rId4" Type="http://schemas.openxmlformats.org/officeDocument/2006/relationships/image" Target="../media/image14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hyperlink" Target="https://www.youtube.com/watch?v=9UbvXbl718E&amp;feature=youtu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16" y="2708920"/>
            <a:ext cx="3027381" cy="40324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est-il</a:t>
            </a:r>
            <a:br>
              <a:rPr lang="fr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important?</a:t>
            </a:r>
            <a:endParaRPr lang="en-CA" sz="44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négocie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nouvelles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ententes avec les</a:t>
            </a:r>
            <a:b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peuples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autochtones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8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700808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CA" sz="2800" b="1" dirty="0">
                <a:latin typeface="Arial" panose="020B0604020202020204" pitchFamily="34" charset="0"/>
                <a:cs typeface="Arial" panose="020B0604020202020204" pitchFamily="34" charset="0"/>
              </a:rPr>
              <a:t>gouvernement du Canada </a:t>
            </a: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prend des décisions sur chacune de ces questions par l’intermédiaire de nos représentants élus </a:t>
            </a:r>
            <a:b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au Parlement.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Que nous en ayons conscience ou non, que nous votions ou non, de nombreux aspects de nos vies sont touchés par les décisions des personnes qui adoptent les lois.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40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8" y="1992126"/>
            <a:ext cx="7174997" cy="431719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Sondage auprès des élèves : </a:t>
            </a:r>
            <a:b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Voter est-il important pour vous?</a:t>
            </a:r>
            <a:endParaRPr lang="en-C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4380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5652120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140364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4280184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7092280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3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36912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208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Élection simulée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Aujourd’hui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nous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devons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élire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président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62457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37448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90" y="4237448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4860032" y="581779"/>
            <a:ext cx="4032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allons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organiser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4 votes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distincts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796136" y="1410213"/>
            <a:ext cx="3024336" cy="0"/>
          </a:xfrm>
          <a:prstGeom prst="line">
            <a:avLst/>
          </a:prstGeom>
          <a:ln w="38100">
            <a:solidFill>
              <a:srgbClr val="356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candidats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vont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maintenant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lire un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devant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7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capitaine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49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dinosaures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0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sorciers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8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6104771" cy="3776012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zombies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7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44443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Premier vote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libre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Dirigez-vous vers le coin de la classe où se trouve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le parti de votre choix.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choisissez de ne pas voter, restez assis.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important?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d’enquête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Premier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Quelle incidence le résultat du vote </a:t>
            </a:r>
            <a:r>
              <a:rPr lang="fr-CA" sz="2700" dirty="0" err="1">
                <a:latin typeface="Arial" panose="020B0604020202020204" pitchFamily="34" charset="0"/>
                <a:cs typeface="Arial" panose="020B0604020202020204" pitchFamily="34" charset="0"/>
              </a:rPr>
              <a:t>a-t-il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eue sur vous?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Deuxième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Faible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participation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Seulement 5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n’avez pas été sélectionné pour voter,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restez assis.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8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Deuxième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b="1" dirty="0">
                <a:latin typeface="Arial" panose="020B0604020202020204" pitchFamily="34" charset="0"/>
                <a:cs typeface="Arial" panose="020B0604020202020204" pitchFamily="34" charset="0"/>
              </a:rPr>
              <a:t>Aux élèves qui ont voté 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: Quelle est l’incidence de votre vote sur l’élection?</a:t>
            </a:r>
          </a:p>
          <a:p>
            <a:pPr>
              <a:spcAft>
                <a:spcPts val="1800"/>
              </a:spcAft>
            </a:pPr>
            <a:r>
              <a:rPr lang="fr-CA" sz="2700" b="1" dirty="0">
                <a:latin typeface="Arial" panose="020B0604020202020204" pitchFamily="34" charset="0"/>
                <a:cs typeface="Arial" panose="020B0604020202020204" pitchFamily="34" charset="0"/>
              </a:rPr>
              <a:t>Aux élèves qui n’ont pas voté 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: Comment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avez-vous réagi au fait de ne pas pouvoir voter?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 50 %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La moitié des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n’avez pas été sélectionné pour voter,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restez assis.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45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De quelle façon le résultat de ce vote se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compare-t-il aux résultats des deux votes précédents?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Ce résultat aurait-il pu être différent si l’autre moitié de la classe avait voté?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14" y="2132856"/>
            <a:ext cx="3212592" cy="174345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Quatrième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secret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Marquez votre bulletin de vote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en secret.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votez pour plus d’un parti, le vote sera annulé et ne sera pas compté.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Si vous choisissez de ne pas voter, restez assis.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8945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Quatrième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>
              <a:solidFill>
                <a:srgbClr val="3E93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En quoi le résultat de l’élection était-il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comparable ou différent du premier vote?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Avez-vous voté différemment en sachant que votre vote était secret? Pourquoi?</a:t>
            </a:r>
          </a:p>
          <a:p>
            <a:pPr>
              <a:spcAft>
                <a:spcPts val="18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Voter est-il important? Expliquez pourquoi.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la vie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réelle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Le fait de voter (ou de ne pas voter) a une incidence sur les résultats d’une élection.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En réalité, les décisions que prennent les représentants élus ainsi que les lois qu’ils adoptent peuvent avoir une incidence sur la vie de millions </a:t>
            </a:r>
            <a:b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de personnes, qu’elles aient voté ou non.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70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0" y="213285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L’histoire d’Albert</a:t>
            </a:r>
            <a:endParaRPr lang="fr-CA" sz="2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700" dirty="0"/>
          </a:p>
        </p:txBody>
      </p:sp>
      <p:pic>
        <p:nvPicPr>
          <p:cNvPr id="14" name="Picture 2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4"/>
          <a:stretch/>
        </p:blipFill>
        <p:spPr bwMode="auto">
          <a:xfrm>
            <a:off x="2033387" y="2930459"/>
            <a:ext cx="5077223" cy="291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79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’histoire de </a:t>
            </a: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Marcie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5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9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>
                <a:latin typeface="Arial" panose="020B0604020202020204" pitchFamily="34" charset="0"/>
                <a:cs typeface="Arial" panose="020B0604020202020204" pitchFamily="34" charset="0"/>
              </a:rPr>
              <a:t>Qu’est-ce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Levez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main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Le vote a-t-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un impact sur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vie?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expériences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ont-elles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influencé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son attitude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envers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démocratie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et le vote?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répondrait-il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à la question :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« Voter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important? »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31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8" y="1992126"/>
            <a:ext cx="7174997" cy="4317194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Sondage auprès des élèves : </a:t>
            </a:r>
            <a:b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500" b="1" dirty="0">
                <a:latin typeface="Arial" panose="020B0604020202020204" pitchFamily="34" charset="0"/>
                <a:cs typeface="Arial" panose="020B0604020202020204" pitchFamily="34" charset="0"/>
              </a:rPr>
              <a:t>Voter est-il important pour vous?</a:t>
            </a:r>
            <a:endParaRPr lang="en-C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84380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Ellipse 20"/>
          <p:cNvSpPr/>
          <p:nvPr/>
        </p:nvSpPr>
        <p:spPr>
          <a:xfrm>
            <a:off x="5652120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Ellipse 21"/>
          <p:cNvSpPr/>
          <p:nvPr/>
        </p:nvSpPr>
        <p:spPr>
          <a:xfrm>
            <a:off x="140364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4280184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Ellipse 23"/>
          <p:cNvSpPr/>
          <p:nvPr/>
        </p:nvSpPr>
        <p:spPr>
          <a:xfrm>
            <a:off x="7092280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78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auprès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remarquez-vous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à propos de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800"/>
              </a:spcAft>
            </a:pP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Qu’est-ce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demandez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Nos opinions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ont-elles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changé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8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des choses que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apprises…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Je me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demande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maintenant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Aft>
                <a:spcPts val="1800"/>
              </a:spcAft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Quelle est une chose que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sz="2700" err="1">
                <a:latin typeface="Arial" panose="020B0604020202020204" pitchFamily="34" charset="0"/>
                <a:cs typeface="Arial" panose="020B0604020202020204" pitchFamily="34" charset="0"/>
              </a:rPr>
              <a:t>ferai</a:t>
            </a: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la suite de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d’apprentissage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modifie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règles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concernant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l’immigration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 Canada?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4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rend plus difficile pour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personnes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âgées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recevoir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pension de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vieillesse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2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impose des sanctions aux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entreprises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contribuent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climatique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6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alliance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militaire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pourrait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guerre?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4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modifie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peines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d’emprisonnement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pour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les crimes graves?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6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Voter est-il important?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élimine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pièces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monnaie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mode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paiement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5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1469</Words>
  <Application>Microsoft Office PowerPoint</Application>
  <PresentationFormat>On-screen Show (4:3)</PresentationFormat>
  <Paragraphs>221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Latulippe, Geneviève</cp:lastModifiedBy>
  <cp:revision>167</cp:revision>
  <cp:lastPrinted>2018-11-20T16:25:36Z</cp:lastPrinted>
  <dcterms:created xsi:type="dcterms:W3CDTF">2018-11-13T16:40:11Z</dcterms:created>
  <dcterms:modified xsi:type="dcterms:W3CDTF">2023-06-28T12:44:32Z</dcterms:modified>
</cp:coreProperties>
</file>