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74" r:id="rId5"/>
    <p:sldId id="288" r:id="rId6"/>
    <p:sldId id="275" r:id="rId7"/>
    <p:sldId id="286" r:id="rId8"/>
    <p:sldId id="277" r:id="rId9"/>
    <p:sldId id="278" r:id="rId10"/>
    <p:sldId id="279" r:id="rId11"/>
    <p:sldId id="280" r:id="rId12"/>
    <p:sldId id="287" r:id="rId13"/>
    <p:sldId id="282" r:id="rId14"/>
    <p:sldId id="283" r:id="rId15"/>
    <p:sldId id="284" r:id="rId16"/>
    <p:sldId id="285" r:id="rId17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309"/>
    <a:srgbClr val="3E93B8"/>
    <a:srgbClr val="FAA61A"/>
    <a:srgbClr val="F9A51A"/>
    <a:srgbClr val="6A63AC"/>
    <a:srgbClr val="EE3960"/>
    <a:srgbClr val="50BCEB"/>
    <a:srgbClr val="A86127"/>
    <a:srgbClr val="356D90"/>
    <a:srgbClr val="4F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 autoAdjust="0"/>
    <p:restoredTop sz="91525" autoAdjust="0"/>
  </p:normalViewPr>
  <p:slideViewPr>
    <p:cSldViewPr>
      <p:cViewPr>
        <p:scale>
          <a:sx n="198" d="100"/>
          <a:sy n="198" d="100"/>
        </p:scale>
        <p:origin x="1112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tulippe, Geneviève" userId="914cf17d-9eb4-47f3-8fe0-7a36bb2f6041" providerId="ADAL" clId="{F6DBD8B8-9A0A-41A5-9723-943FDD8359AD}"/>
    <pc:docChg chg="modSld">
      <pc:chgData name="Latulippe, Geneviève" userId="914cf17d-9eb4-47f3-8fe0-7a36bb2f6041" providerId="ADAL" clId="{F6DBD8B8-9A0A-41A5-9723-943FDD8359AD}" dt="2023-06-29T12:05:44.293" v="2" actId="207"/>
      <pc:docMkLst>
        <pc:docMk/>
      </pc:docMkLst>
      <pc:sldChg chg="modSp">
        <pc:chgData name="Latulippe, Geneviève" userId="914cf17d-9eb4-47f3-8fe0-7a36bb2f6041" providerId="ADAL" clId="{F6DBD8B8-9A0A-41A5-9723-943FDD8359AD}" dt="2023-06-29T12:03:48.508" v="0" actId="207"/>
        <pc:sldMkLst>
          <pc:docMk/>
          <pc:sldMk cId="4008651727" sldId="273"/>
        </pc:sldMkLst>
        <pc:spChg chg="mod">
          <ac:chgData name="Latulippe, Geneviève" userId="914cf17d-9eb4-47f3-8fe0-7a36bb2f6041" providerId="ADAL" clId="{F6DBD8B8-9A0A-41A5-9723-943FDD8359AD}" dt="2023-06-29T12:03:48.508" v="0" actId="207"/>
          <ac:spMkLst>
            <pc:docMk/>
            <pc:sldMk cId="4008651727" sldId="273"/>
            <ac:spMk id="7" creationId="{00000000-0000-0000-0000-000000000000}"/>
          </ac:spMkLst>
        </pc:spChg>
      </pc:sldChg>
      <pc:sldChg chg="modSp">
        <pc:chgData name="Latulippe, Geneviève" userId="914cf17d-9eb4-47f3-8fe0-7a36bb2f6041" providerId="ADAL" clId="{F6DBD8B8-9A0A-41A5-9723-943FDD8359AD}" dt="2023-06-29T12:05:27.722" v="1" actId="207"/>
        <pc:sldMkLst>
          <pc:docMk/>
          <pc:sldMk cId="536359969" sldId="280"/>
        </pc:sldMkLst>
        <pc:spChg chg="mod">
          <ac:chgData name="Latulippe, Geneviève" userId="914cf17d-9eb4-47f3-8fe0-7a36bb2f6041" providerId="ADAL" clId="{F6DBD8B8-9A0A-41A5-9723-943FDD8359AD}" dt="2023-06-29T12:05:27.722" v="1" actId="207"/>
          <ac:spMkLst>
            <pc:docMk/>
            <pc:sldMk cId="536359969" sldId="280"/>
            <ac:spMk id="6" creationId="{00000000-0000-0000-0000-000000000000}"/>
          </ac:spMkLst>
        </pc:spChg>
      </pc:sldChg>
      <pc:sldChg chg="modSp">
        <pc:chgData name="Latulippe, Geneviève" userId="914cf17d-9eb4-47f3-8fe0-7a36bb2f6041" providerId="ADAL" clId="{F6DBD8B8-9A0A-41A5-9723-943FDD8359AD}" dt="2023-06-29T12:05:44.293" v="2" actId="207"/>
        <pc:sldMkLst>
          <pc:docMk/>
          <pc:sldMk cId="2053788427" sldId="283"/>
        </pc:sldMkLst>
        <pc:spChg chg="mod">
          <ac:chgData name="Latulippe, Geneviève" userId="914cf17d-9eb4-47f3-8fe0-7a36bb2f6041" providerId="ADAL" clId="{F6DBD8B8-9A0A-41A5-9723-943FDD8359AD}" dt="2023-06-29T12:05:44.293" v="2" actId="207"/>
          <ac:spMkLst>
            <pc:docMk/>
            <pc:sldMk cId="2053788427" sldId="283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DC6044B-F0CA-4431-8174-1BE1B1D5EAFB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E2328DFD-A35A-4046-A164-181D41F57C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 : Dans cette activité, l’accent est mis sur la discussion, le raisonnement et la recherche d’un consensus, 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non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 la  « bonne » réponse.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 : Vous pouvez aussi demander : « Les événements présentés dans les études de cas se dérouleraient-ils de la même manière ou de façon différente aujourd’hui? »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 : Le Guide de réflexion contient ces questions. Vous pouvez l’utiliser pour évaluer la compréhension et la réflexion des élèves. 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pouvez également utiliser une fiche de suivi ou demander aux 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élèves d’échanger et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discuter en petits groupes ou à deux.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355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 : Après 2 minutes, les élèves peuvent discuter de leurs idées avec un partenaire.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27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6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6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9CC64-E1AB-452A-863F-96DDDA20447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3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30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6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94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0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Does Voting Matter?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1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_YjockhwWQ0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1gX-X9q9SEw&amp;feature=youtu.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44" y="6042137"/>
            <a:ext cx="1442460" cy="411199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5624502" y="2060848"/>
            <a:ext cx="3519497" cy="3456384"/>
            <a:chOff x="5436096" y="2388150"/>
            <a:chExt cx="3707903" cy="364141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4128" y="2388150"/>
              <a:ext cx="3419871" cy="362082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436096" y="5287230"/>
              <a:ext cx="674846" cy="742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56176" y="2830685"/>
              <a:ext cx="778936" cy="742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763688" y="1988840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citoyenne, d’hier à aujourd’hui</a:t>
            </a:r>
            <a:endParaRPr lang="en-CA" sz="4400" b="1" dirty="0">
              <a:solidFill>
                <a:srgbClr val="CD83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5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10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052736"/>
            <a:ext cx="8208912" cy="518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600" b="1" dirty="0" err="1">
                <a:solidFill>
                  <a:srgbClr val="6A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Obtenir</a:t>
            </a:r>
            <a:r>
              <a:rPr lang="en-US" sz="2600" b="1" dirty="0">
                <a:solidFill>
                  <a:srgbClr val="6A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6A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l’appui</a:t>
            </a:r>
            <a:r>
              <a:rPr lang="en-US" sz="2600" b="1" dirty="0">
                <a:solidFill>
                  <a:srgbClr val="6A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public :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des actions de sensibilisation telles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qu’organiser un rassemblement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ou lancer une campagne de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communication pour rallier d’autres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personnes à sa cause.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Quelles </a:t>
            </a:r>
            <a:r>
              <a:rPr lang="fr-CA" sz="2600">
                <a:latin typeface="Arial" panose="020B0604020202020204" pitchFamily="34" charset="0"/>
                <a:cs typeface="Arial" panose="020B0604020202020204" pitchFamily="34" charset="0"/>
              </a:rPr>
              <a:t>actions avons-nous vues 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dans la vidéo qui pourraient être « Obtenir l’appui du public »?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Ex. Si une pétition suscite l’attention de la population sur une question, elle permet d’obtenir l’appui du public.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E13B00-D420-69C2-EFE4-8CBF58C33214}"/>
              </a:ext>
            </a:extLst>
          </p:cNvPr>
          <p:cNvGrpSpPr/>
          <p:nvPr/>
        </p:nvGrpSpPr>
        <p:grpSpPr>
          <a:xfrm>
            <a:off x="6444530" y="836712"/>
            <a:ext cx="2375942" cy="2376264"/>
            <a:chOff x="6444530" y="836712"/>
            <a:chExt cx="2375942" cy="2376264"/>
          </a:xfrm>
        </p:grpSpPr>
        <p:pic>
          <p:nvPicPr>
            <p:cNvPr id="2" name="Image 9">
              <a:extLst>
                <a:ext uri="{FF2B5EF4-FFF2-40B4-BE49-F238E27FC236}">
                  <a16:creationId xmlns:a16="http://schemas.microsoft.com/office/drawing/2014/main" id="{465C3AEE-9F6B-4A49-4E73-BC5E95B46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6" t="51515" r="50403" b="-1515"/>
            <a:stretch/>
          </p:blipFill>
          <p:spPr>
            <a:xfrm>
              <a:off x="6444530" y="836712"/>
              <a:ext cx="2375942" cy="2376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7AB94E-FDA6-089E-988A-B468FB2EF4E3}"/>
                </a:ext>
              </a:extLst>
            </p:cNvPr>
            <p:cNvSpPr/>
            <p:nvPr/>
          </p:nvSpPr>
          <p:spPr>
            <a:xfrm>
              <a:off x="6553200" y="2348880"/>
              <a:ext cx="611088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2AC56-1655-67EA-4B0F-EC9BC1C0BE86}"/>
                </a:ext>
              </a:extLst>
            </p:cNvPr>
            <p:cNvSpPr/>
            <p:nvPr/>
          </p:nvSpPr>
          <p:spPr>
            <a:xfrm>
              <a:off x="6705600" y="2564904"/>
              <a:ext cx="74672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11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11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052736"/>
            <a:ext cx="8208912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600" b="1" dirty="0" err="1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</a:t>
            </a:r>
            <a:r>
              <a:rPr lang="en-US" sz="2600" b="1" dirty="0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recours</a:t>
            </a:r>
            <a:r>
              <a:rPr lang="en-US" sz="2600" b="1" dirty="0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600" b="1" dirty="0" err="1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sz="2600" b="1" dirty="0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</a:t>
            </a:r>
            <a:r>
              <a:rPr lang="en-US" sz="2600" b="1" dirty="0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des actions politiques telles que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communiquer avec un politicien ou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déposer une pétition pour porter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une question à l’attention des élus,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des politiciens et des dirigeants du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gouvernement.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Quelles actions avons-nous vues dans la vidéo qui pourraient être « Avoir recours au système politique »?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Ex. Lorsqu’une pétition est déposée auprès d’un élu, on a recours au système politique.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0392" y="2564904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7B558B-C757-8097-21E0-507CCDB22994}"/>
              </a:ext>
            </a:extLst>
          </p:cNvPr>
          <p:cNvGrpSpPr/>
          <p:nvPr/>
        </p:nvGrpSpPr>
        <p:grpSpPr>
          <a:xfrm>
            <a:off x="6444530" y="836712"/>
            <a:ext cx="2375942" cy="2376264"/>
            <a:chOff x="6444530" y="836712"/>
            <a:chExt cx="2375942" cy="237626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B462D37-2195-62EC-17C6-0969434F4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5" t="50892" r="-928" b="-892"/>
            <a:stretch/>
          </p:blipFill>
          <p:spPr>
            <a:xfrm>
              <a:off x="6444530" y="836712"/>
              <a:ext cx="2375942" cy="2376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397230-DBB6-054E-15A0-1B03B2185966}"/>
                </a:ext>
              </a:extLst>
            </p:cNvPr>
            <p:cNvSpPr/>
            <p:nvPr/>
          </p:nvSpPr>
          <p:spPr>
            <a:xfrm>
              <a:off x="7956376" y="2636912"/>
              <a:ext cx="7304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635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205085"/>
            <a:ext cx="6156353" cy="410423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12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Lisez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voix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haute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cartes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d’activité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Placez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carte sur le quadrant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planche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jeu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croyez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le plus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approprié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Plusieurs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réponses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possibles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doit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accord.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13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Discutez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petits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groupes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Préparez-vous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à échanger avec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pourrait-il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se passer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éliminait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des quadrants?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4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14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individuelle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spcAft>
                <a:spcPts val="18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Pensez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l’action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avez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notée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au début de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en-US" sz="2700" b="1" dirty="0" err="1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d’action</a:t>
            </a:r>
            <a:r>
              <a:rPr lang="en-US" sz="2700" b="1" dirty="0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citoyenne</a:t>
            </a:r>
            <a:r>
              <a:rPr lang="en-US" sz="2700" b="1" dirty="0">
                <a:solidFill>
                  <a:srgbClr val="CD83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s’agit-il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point de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a-t-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changé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700" b="1" dirty="0">
              <a:solidFill>
                <a:srgbClr val="FAA6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8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268760"/>
            <a:ext cx="8229600" cy="49685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Planifier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action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citoyenne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Pensez </a:t>
            </a: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à la chose que </a:t>
            </a: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vous voudriez changer. 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(Indice : vous avez écrit ceci au début de </a:t>
            </a: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la leçon.)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À quoi ressemblerait-elle si vous la changiez pour le mieux?</a:t>
            </a:r>
            <a:endParaRPr lang="fr-CA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Quels sont les résultats que vous souhaiteriez obtenir?</a:t>
            </a:r>
            <a:endParaRPr lang="fr-CA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Que pourriez-vous faire d’autre pour agir sur ce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que vous voudriez changer?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2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416785"/>
            <a:ext cx="3238601" cy="388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16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268760"/>
            <a:ext cx="8229600" cy="49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Planifier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citoyenne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Créez un plan d’action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citoyenne en utilisant la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planche de jeu comme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modèle.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6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497363"/>
          </a:xfrm>
        </p:spPr>
        <p:txBody>
          <a:bodyPr/>
          <a:lstStyle/>
          <a:p>
            <a:pPr marL="0" indent="0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fr-CA" sz="4400" b="1">
                <a:latin typeface="Arial" panose="020B0604020202020204" pitchFamily="34" charset="0"/>
                <a:cs typeface="Arial" panose="020B0604020202020204" pitchFamily="34" charset="0"/>
              </a:rPr>
              <a:t>Comment pouvez-vous agir pour </a:t>
            </a:r>
            <a:r>
              <a:rPr lang="fr-CA" sz="4400" b="1" dirty="0">
                <a:latin typeface="Arial" panose="020B0604020202020204" pitchFamily="34" charset="0"/>
                <a:cs typeface="Arial" panose="020B0604020202020204" pitchFamily="34" charset="0"/>
              </a:rPr>
              <a:t>faire changer </a:t>
            </a:r>
            <a:br>
              <a:rPr lang="fr-CA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400" b="1" dirty="0">
                <a:latin typeface="Arial" panose="020B0604020202020204" pitchFamily="34" charset="0"/>
                <a:cs typeface="Arial" panose="020B0604020202020204" pitchFamily="34" charset="0"/>
              </a:rPr>
              <a:t>les choses?</a:t>
            </a: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2</a:t>
            </a:fld>
            <a:endParaRPr lang="en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d’enquête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1811957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Écrivez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silence pendant 2 minutes</a:t>
            </a:r>
          </a:p>
          <a:p>
            <a:pPr>
              <a:spcAft>
                <a:spcPts val="6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Nommez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chose que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aimeriez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changer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école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collectivité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société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pourriez-vous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faire pour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entraîner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24745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Visionnez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Les femmes et le vote</a:t>
            </a:r>
            <a:endParaRPr lang="en-US" sz="2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types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d’actions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citoyennes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voyez-vous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2130" r="24658" b="22646"/>
          <a:stretch/>
        </p:blipFill>
        <p:spPr>
          <a:xfrm>
            <a:off x="2411760" y="2924944"/>
            <a:ext cx="4225772" cy="30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4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1124744"/>
            <a:ext cx="8229600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Visionnez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Les droits des </a:t>
            </a: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peuples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autochtones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dans</a:t>
            </a:r>
            <a:r>
              <a:rPr lang="en-US" sz="29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la Constitution </a:t>
            </a:r>
            <a:r>
              <a:rPr lang="en-US" sz="2900" b="1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canadienne</a:t>
            </a:r>
            <a:endParaRPr lang="en-US" sz="2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types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d’actions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citoyennes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voyez-vous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3668" r="14999"/>
          <a:stretch/>
        </p:blipFill>
        <p:spPr>
          <a:xfrm>
            <a:off x="2550825" y="3212976"/>
            <a:ext cx="4207449" cy="29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3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556792"/>
            <a:ext cx="352839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6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811957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Pour commencer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aura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de :</a:t>
            </a:r>
          </a:p>
          <a:p>
            <a:pPr>
              <a:spcAft>
                <a:spcPts val="18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Planche de jeu</a:t>
            </a:r>
          </a:p>
          <a:p>
            <a:pPr>
              <a:spcAft>
                <a:spcPts val="18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Cartes d’activité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79181">
            <a:off x="4314059" y="3427054"/>
            <a:ext cx="1195161" cy="119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20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156" y="2420888"/>
            <a:ext cx="352839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7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229600" cy="504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planche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jeu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illustre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façons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mener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action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citoyenne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1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052736"/>
            <a:ext cx="8208912" cy="518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600" b="1" dirty="0" err="1">
                <a:solidFill>
                  <a:srgbClr val="3E9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</a:t>
            </a:r>
            <a:r>
              <a:rPr lang="en-US" sz="2600" b="1" dirty="0">
                <a:solidFill>
                  <a:srgbClr val="3E9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E9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personnellement</a:t>
            </a:r>
            <a:r>
              <a:rPr lang="en-US" sz="2600" b="1" dirty="0">
                <a:solidFill>
                  <a:srgbClr val="3E93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des actions personnelles telles que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faire du bénévolat, signer une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pétition, participer à une réunion ou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exprimer son opinion.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Quelles actions avons-nous vues dans la vidéo qui pourraient être « Agir personnellement »?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Ex. Une personne qui signe une pétition agit en son nom personnel.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90D07F3E-39A4-7372-BF27-E32BCE9AC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8" t="-1515" r="51515" b="51515"/>
          <a:stretch/>
        </p:blipFill>
        <p:spPr>
          <a:xfrm>
            <a:off x="6444530" y="836712"/>
            <a:ext cx="237594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59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9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Action </a:t>
            </a:r>
            <a:r>
              <a:rPr lang="en-CA" dirty="0" err="1"/>
              <a:t>citoyenne</a:t>
            </a:r>
            <a:r>
              <a:rPr lang="en-CA" dirty="0"/>
              <a:t>, </a:t>
            </a:r>
            <a:r>
              <a:rPr lang="en-CA" dirty="0" err="1"/>
              <a:t>d’hier</a:t>
            </a:r>
            <a:r>
              <a:rPr lang="en-CA" dirty="0"/>
              <a:t> à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A86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052736"/>
            <a:ext cx="8208912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600" b="1" dirty="0" err="1">
                <a:solidFill>
                  <a:srgbClr val="EE3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</a:t>
            </a:r>
            <a:r>
              <a:rPr lang="en-US" sz="2600" b="1" dirty="0">
                <a:solidFill>
                  <a:srgbClr val="EE3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EE3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600" b="1" dirty="0">
                <a:solidFill>
                  <a:srgbClr val="EE3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EE3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en-US" sz="2600" b="1" dirty="0">
                <a:solidFill>
                  <a:srgbClr val="EE3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des actions collectives telles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qu’adhérer à un groupe ou former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un groupe de personnes qui ont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les mêmes valeurs que soi pour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organiser des activités.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Quelles actions avons-nous vues dans la vidéo qui pourraient être « Agir en groupe »?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Ex. Lorsque de nombreuses personnes décident de lancer et de faire circuler une pétition, elles agissent en groupe.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9">
            <a:extLst>
              <a:ext uri="{FF2B5EF4-FFF2-40B4-BE49-F238E27FC236}">
                <a16:creationId xmlns:a16="http://schemas.microsoft.com/office/drawing/2014/main" id="{B76973FC-2EC5-BA13-A09E-7B30C581D3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6" t="-1515" r="-1079" b="51515"/>
          <a:stretch/>
        </p:blipFill>
        <p:spPr>
          <a:xfrm>
            <a:off x="6444530" y="836712"/>
            <a:ext cx="237594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95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842</Words>
  <Application>Microsoft Macintosh PowerPoint</Application>
  <PresentationFormat>On-screen Show (4:3)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Elections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Elections Canada</dc:creator>
  <cp:lastModifiedBy>Michelle Horner</cp:lastModifiedBy>
  <cp:revision>189</cp:revision>
  <cp:lastPrinted>2018-11-20T16:25:36Z</cp:lastPrinted>
  <dcterms:created xsi:type="dcterms:W3CDTF">2018-11-13T16:40:11Z</dcterms:created>
  <dcterms:modified xsi:type="dcterms:W3CDTF">2023-07-18T14:39:17Z</dcterms:modified>
</cp:coreProperties>
</file>