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D75"/>
    <a:srgbClr val="F16B86"/>
    <a:srgbClr val="7D2D48"/>
    <a:srgbClr val="356D90"/>
    <a:srgbClr val="4FBBEB"/>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1429" autoAdjust="0"/>
  </p:normalViewPr>
  <p:slideViewPr>
    <p:cSldViewPr>
      <p:cViewPr varScale="1">
        <p:scale>
          <a:sx n="117" d="100"/>
          <a:sy n="117" d="100"/>
        </p:scale>
        <p:origin x="202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ulippe, Geneviève" userId="914cf17d-9eb4-47f3-8fe0-7a36bb2f6041" providerId="ADAL" clId="{C97775E8-1548-4D53-A3EA-BF63F4833F4C}"/>
    <pc:docChg chg="modSld">
      <pc:chgData name="Latulippe, Geneviève" userId="914cf17d-9eb4-47f3-8fe0-7a36bb2f6041" providerId="ADAL" clId="{C97775E8-1548-4D53-A3EA-BF63F4833F4C}" dt="2023-06-29T13:36:14.457" v="15" actId="207"/>
      <pc:docMkLst>
        <pc:docMk/>
      </pc:docMkLst>
      <pc:sldChg chg="modSp">
        <pc:chgData name="Latulippe, Geneviève" userId="914cf17d-9eb4-47f3-8fe0-7a36bb2f6041" providerId="ADAL" clId="{C97775E8-1548-4D53-A3EA-BF63F4833F4C}" dt="2023-06-29T13:35:04.830" v="0" actId="207"/>
        <pc:sldMkLst>
          <pc:docMk/>
          <pc:sldMk cId="2640469726" sldId="276"/>
        </pc:sldMkLst>
        <pc:spChg chg="mod">
          <ac:chgData name="Latulippe, Geneviève" userId="914cf17d-9eb4-47f3-8fe0-7a36bb2f6041" providerId="ADAL" clId="{C97775E8-1548-4D53-A3EA-BF63F4833F4C}" dt="2023-06-29T13:35:04.830" v="0" actId="207"/>
          <ac:spMkLst>
            <pc:docMk/>
            <pc:sldMk cId="2640469726" sldId="276"/>
            <ac:spMk id="6" creationId="{758B6EBF-8014-CF48-A68B-F202209F7418}"/>
          </ac:spMkLst>
        </pc:spChg>
      </pc:sldChg>
      <pc:sldChg chg="modSp">
        <pc:chgData name="Latulippe, Geneviève" userId="914cf17d-9eb4-47f3-8fe0-7a36bb2f6041" providerId="ADAL" clId="{C97775E8-1548-4D53-A3EA-BF63F4833F4C}" dt="2023-06-29T13:35:09.297" v="1" actId="207"/>
        <pc:sldMkLst>
          <pc:docMk/>
          <pc:sldMk cId="3004465527" sldId="277"/>
        </pc:sldMkLst>
        <pc:spChg chg="mod">
          <ac:chgData name="Latulippe, Geneviève" userId="914cf17d-9eb4-47f3-8fe0-7a36bb2f6041" providerId="ADAL" clId="{C97775E8-1548-4D53-A3EA-BF63F4833F4C}" dt="2023-06-29T13:35:09.297" v="1" actId="207"/>
          <ac:spMkLst>
            <pc:docMk/>
            <pc:sldMk cId="3004465527" sldId="277"/>
            <ac:spMk id="6" creationId="{758B6EBF-8014-CF48-A68B-F202209F7418}"/>
          </ac:spMkLst>
        </pc:spChg>
      </pc:sldChg>
      <pc:sldChg chg="modSp">
        <pc:chgData name="Latulippe, Geneviève" userId="914cf17d-9eb4-47f3-8fe0-7a36bb2f6041" providerId="ADAL" clId="{C97775E8-1548-4D53-A3EA-BF63F4833F4C}" dt="2023-06-29T13:35:12.337" v="2" actId="207"/>
        <pc:sldMkLst>
          <pc:docMk/>
          <pc:sldMk cId="2729117045" sldId="278"/>
        </pc:sldMkLst>
        <pc:spChg chg="mod">
          <ac:chgData name="Latulippe, Geneviève" userId="914cf17d-9eb4-47f3-8fe0-7a36bb2f6041" providerId="ADAL" clId="{C97775E8-1548-4D53-A3EA-BF63F4833F4C}" dt="2023-06-29T13:35:12.337" v="2" actId="207"/>
          <ac:spMkLst>
            <pc:docMk/>
            <pc:sldMk cId="2729117045" sldId="278"/>
            <ac:spMk id="6" creationId="{758B6EBF-8014-CF48-A68B-F202209F7418}"/>
          </ac:spMkLst>
        </pc:spChg>
      </pc:sldChg>
      <pc:sldChg chg="modSp">
        <pc:chgData name="Latulippe, Geneviève" userId="914cf17d-9eb4-47f3-8fe0-7a36bb2f6041" providerId="ADAL" clId="{C97775E8-1548-4D53-A3EA-BF63F4833F4C}" dt="2023-06-29T13:35:15.944" v="3" actId="207"/>
        <pc:sldMkLst>
          <pc:docMk/>
          <pc:sldMk cId="3448579361" sldId="279"/>
        </pc:sldMkLst>
        <pc:spChg chg="mod">
          <ac:chgData name="Latulippe, Geneviève" userId="914cf17d-9eb4-47f3-8fe0-7a36bb2f6041" providerId="ADAL" clId="{C97775E8-1548-4D53-A3EA-BF63F4833F4C}" dt="2023-06-29T13:35:15.944" v="3" actId="207"/>
          <ac:spMkLst>
            <pc:docMk/>
            <pc:sldMk cId="3448579361" sldId="279"/>
            <ac:spMk id="8" creationId="{A931BDD5-EE8F-0A42-9F29-CC4C6C4786D9}"/>
          </ac:spMkLst>
        </pc:spChg>
      </pc:sldChg>
      <pc:sldChg chg="modSp">
        <pc:chgData name="Latulippe, Geneviève" userId="914cf17d-9eb4-47f3-8fe0-7a36bb2f6041" providerId="ADAL" clId="{C97775E8-1548-4D53-A3EA-BF63F4833F4C}" dt="2023-06-29T13:35:18.996" v="4" actId="207"/>
        <pc:sldMkLst>
          <pc:docMk/>
          <pc:sldMk cId="1542538836" sldId="280"/>
        </pc:sldMkLst>
        <pc:spChg chg="mod">
          <ac:chgData name="Latulippe, Geneviève" userId="914cf17d-9eb4-47f3-8fe0-7a36bb2f6041" providerId="ADAL" clId="{C97775E8-1548-4D53-A3EA-BF63F4833F4C}" dt="2023-06-29T13:35:18.996" v="4" actId="207"/>
          <ac:spMkLst>
            <pc:docMk/>
            <pc:sldMk cId="1542538836" sldId="280"/>
            <ac:spMk id="8" creationId="{C798F8B8-9AD6-C843-8F4F-E194EA3BD5CA}"/>
          </ac:spMkLst>
        </pc:spChg>
      </pc:sldChg>
      <pc:sldChg chg="modSp">
        <pc:chgData name="Latulippe, Geneviève" userId="914cf17d-9eb4-47f3-8fe0-7a36bb2f6041" providerId="ADAL" clId="{C97775E8-1548-4D53-A3EA-BF63F4833F4C}" dt="2023-06-29T13:35:22.211" v="5" actId="207"/>
        <pc:sldMkLst>
          <pc:docMk/>
          <pc:sldMk cId="2529997671" sldId="281"/>
        </pc:sldMkLst>
        <pc:spChg chg="mod">
          <ac:chgData name="Latulippe, Geneviève" userId="914cf17d-9eb4-47f3-8fe0-7a36bb2f6041" providerId="ADAL" clId="{C97775E8-1548-4D53-A3EA-BF63F4833F4C}" dt="2023-06-29T13:35:22.211" v="5" actId="207"/>
          <ac:spMkLst>
            <pc:docMk/>
            <pc:sldMk cId="2529997671" sldId="281"/>
            <ac:spMk id="8" creationId="{C45BA14A-E473-1242-8DB2-64AAA103C72D}"/>
          </ac:spMkLst>
        </pc:spChg>
      </pc:sldChg>
      <pc:sldChg chg="modSp">
        <pc:chgData name="Latulippe, Geneviève" userId="914cf17d-9eb4-47f3-8fe0-7a36bb2f6041" providerId="ADAL" clId="{C97775E8-1548-4D53-A3EA-BF63F4833F4C}" dt="2023-06-29T13:35:25.922" v="6" actId="207"/>
        <pc:sldMkLst>
          <pc:docMk/>
          <pc:sldMk cId="3871052691" sldId="282"/>
        </pc:sldMkLst>
        <pc:spChg chg="mod">
          <ac:chgData name="Latulippe, Geneviève" userId="914cf17d-9eb4-47f3-8fe0-7a36bb2f6041" providerId="ADAL" clId="{C97775E8-1548-4D53-A3EA-BF63F4833F4C}" dt="2023-06-29T13:35:25.922" v="6" actId="207"/>
          <ac:spMkLst>
            <pc:docMk/>
            <pc:sldMk cId="3871052691" sldId="282"/>
            <ac:spMk id="8" creationId="{E7879A52-E097-C14A-A9EA-DB220294ED3C}"/>
          </ac:spMkLst>
        </pc:spChg>
      </pc:sldChg>
      <pc:sldChg chg="modSp">
        <pc:chgData name="Latulippe, Geneviève" userId="914cf17d-9eb4-47f3-8fe0-7a36bb2f6041" providerId="ADAL" clId="{C97775E8-1548-4D53-A3EA-BF63F4833F4C}" dt="2023-06-29T13:35:33.823" v="7" actId="207"/>
        <pc:sldMkLst>
          <pc:docMk/>
          <pc:sldMk cId="306921508" sldId="283"/>
        </pc:sldMkLst>
        <pc:spChg chg="mod">
          <ac:chgData name="Latulippe, Geneviève" userId="914cf17d-9eb4-47f3-8fe0-7a36bb2f6041" providerId="ADAL" clId="{C97775E8-1548-4D53-A3EA-BF63F4833F4C}" dt="2023-06-29T13:35:33.823" v="7" actId="207"/>
          <ac:spMkLst>
            <pc:docMk/>
            <pc:sldMk cId="306921508" sldId="283"/>
            <ac:spMk id="6" creationId="{758B6EBF-8014-CF48-A68B-F202209F7418}"/>
          </ac:spMkLst>
        </pc:spChg>
      </pc:sldChg>
      <pc:sldChg chg="modSp">
        <pc:chgData name="Latulippe, Geneviève" userId="914cf17d-9eb4-47f3-8fe0-7a36bb2f6041" providerId="ADAL" clId="{C97775E8-1548-4D53-A3EA-BF63F4833F4C}" dt="2023-06-29T13:35:37.443" v="8" actId="207"/>
        <pc:sldMkLst>
          <pc:docMk/>
          <pc:sldMk cId="3475396001" sldId="284"/>
        </pc:sldMkLst>
        <pc:spChg chg="mod">
          <ac:chgData name="Latulippe, Geneviève" userId="914cf17d-9eb4-47f3-8fe0-7a36bb2f6041" providerId="ADAL" clId="{C97775E8-1548-4D53-A3EA-BF63F4833F4C}" dt="2023-06-29T13:35:37.443" v="8" actId="207"/>
          <ac:spMkLst>
            <pc:docMk/>
            <pc:sldMk cId="3475396001" sldId="284"/>
            <ac:spMk id="6" creationId="{758B6EBF-8014-CF48-A68B-F202209F7418}"/>
          </ac:spMkLst>
        </pc:spChg>
      </pc:sldChg>
      <pc:sldChg chg="modSp">
        <pc:chgData name="Latulippe, Geneviève" userId="914cf17d-9eb4-47f3-8fe0-7a36bb2f6041" providerId="ADAL" clId="{C97775E8-1548-4D53-A3EA-BF63F4833F4C}" dt="2023-06-29T13:35:48.749" v="10" actId="207"/>
        <pc:sldMkLst>
          <pc:docMk/>
          <pc:sldMk cId="3783240838" sldId="287"/>
        </pc:sldMkLst>
        <pc:spChg chg="mod">
          <ac:chgData name="Latulippe, Geneviève" userId="914cf17d-9eb4-47f3-8fe0-7a36bb2f6041" providerId="ADAL" clId="{C97775E8-1548-4D53-A3EA-BF63F4833F4C}" dt="2023-06-29T13:35:48.749" v="10" actId="207"/>
          <ac:spMkLst>
            <pc:docMk/>
            <pc:sldMk cId="3783240838" sldId="287"/>
            <ac:spMk id="3" creationId="{792196C2-325F-CB46-85C4-13C4365EB0FA}"/>
          </ac:spMkLst>
        </pc:spChg>
      </pc:sldChg>
      <pc:sldChg chg="modSp">
        <pc:chgData name="Latulippe, Geneviève" userId="914cf17d-9eb4-47f3-8fe0-7a36bb2f6041" providerId="ADAL" clId="{C97775E8-1548-4D53-A3EA-BF63F4833F4C}" dt="2023-06-29T13:35:54.909" v="11" actId="207"/>
        <pc:sldMkLst>
          <pc:docMk/>
          <pc:sldMk cId="2100141774" sldId="289"/>
        </pc:sldMkLst>
        <pc:spChg chg="mod">
          <ac:chgData name="Latulippe, Geneviève" userId="914cf17d-9eb4-47f3-8fe0-7a36bb2f6041" providerId="ADAL" clId="{C97775E8-1548-4D53-A3EA-BF63F4833F4C}" dt="2023-06-29T13:35:54.909" v="11" actId="207"/>
          <ac:spMkLst>
            <pc:docMk/>
            <pc:sldMk cId="2100141774" sldId="289"/>
            <ac:spMk id="3" creationId="{60D53074-9766-DC44-BE06-74CFBEA6FE6F}"/>
          </ac:spMkLst>
        </pc:spChg>
      </pc:sldChg>
      <pc:sldChg chg="modSp">
        <pc:chgData name="Latulippe, Geneviève" userId="914cf17d-9eb4-47f3-8fe0-7a36bb2f6041" providerId="ADAL" clId="{C97775E8-1548-4D53-A3EA-BF63F4833F4C}" dt="2023-06-29T13:36:01.173" v="12" actId="207"/>
        <pc:sldMkLst>
          <pc:docMk/>
          <pc:sldMk cId="2147469302" sldId="290"/>
        </pc:sldMkLst>
        <pc:spChg chg="mod">
          <ac:chgData name="Latulippe, Geneviève" userId="914cf17d-9eb4-47f3-8fe0-7a36bb2f6041" providerId="ADAL" clId="{C97775E8-1548-4D53-A3EA-BF63F4833F4C}" dt="2023-06-29T13:36:01.173" v="12" actId="207"/>
          <ac:spMkLst>
            <pc:docMk/>
            <pc:sldMk cId="2147469302" sldId="290"/>
            <ac:spMk id="3" creationId="{60D53074-9766-DC44-BE06-74CFBEA6FE6F}"/>
          </ac:spMkLst>
        </pc:spChg>
      </pc:sldChg>
      <pc:sldChg chg="modSp">
        <pc:chgData name="Latulippe, Geneviève" userId="914cf17d-9eb4-47f3-8fe0-7a36bb2f6041" providerId="ADAL" clId="{C97775E8-1548-4D53-A3EA-BF63F4833F4C}" dt="2023-06-29T13:36:05.399" v="13" actId="207"/>
        <pc:sldMkLst>
          <pc:docMk/>
          <pc:sldMk cId="3134420129" sldId="291"/>
        </pc:sldMkLst>
        <pc:spChg chg="mod">
          <ac:chgData name="Latulippe, Geneviève" userId="914cf17d-9eb4-47f3-8fe0-7a36bb2f6041" providerId="ADAL" clId="{C97775E8-1548-4D53-A3EA-BF63F4833F4C}" dt="2023-06-29T13:36:05.399" v="13" actId="207"/>
          <ac:spMkLst>
            <pc:docMk/>
            <pc:sldMk cId="3134420129" sldId="291"/>
            <ac:spMk id="13" creationId="{6A5D4A38-B458-1843-8E92-0AE633CC6D80}"/>
          </ac:spMkLst>
        </pc:spChg>
      </pc:sldChg>
      <pc:sldChg chg="modSp">
        <pc:chgData name="Latulippe, Geneviève" userId="914cf17d-9eb4-47f3-8fe0-7a36bb2f6041" providerId="ADAL" clId="{C97775E8-1548-4D53-A3EA-BF63F4833F4C}" dt="2023-06-29T13:36:10.684" v="14" actId="207"/>
        <pc:sldMkLst>
          <pc:docMk/>
          <pc:sldMk cId="710683326" sldId="292"/>
        </pc:sldMkLst>
        <pc:spChg chg="mod">
          <ac:chgData name="Latulippe, Geneviève" userId="914cf17d-9eb4-47f3-8fe0-7a36bb2f6041" providerId="ADAL" clId="{C97775E8-1548-4D53-A3EA-BF63F4833F4C}" dt="2023-06-29T13:36:10.684" v="14" actId="207"/>
          <ac:spMkLst>
            <pc:docMk/>
            <pc:sldMk cId="710683326" sldId="292"/>
            <ac:spMk id="12" creationId="{A4404D1A-EA5E-EE43-B378-458F287E79DC}"/>
          </ac:spMkLst>
        </pc:spChg>
      </pc:sldChg>
      <pc:sldChg chg="modSp">
        <pc:chgData name="Latulippe, Geneviève" userId="914cf17d-9eb4-47f3-8fe0-7a36bb2f6041" providerId="ADAL" clId="{C97775E8-1548-4D53-A3EA-BF63F4833F4C}" dt="2023-06-29T13:36:14.457" v="15" actId="207"/>
        <pc:sldMkLst>
          <pc:docMk/>
          <pc:sldMk cId="1183581290" sldId="293"/>
        </pc:sldMkLst>
        <pc:spChg chg="mod">
          <ac:chgData name="Latulippe, Geneviève" userId="914cf17d-9eb4-47f3-8fe0-7a36bb2f6041" providerId="ADAL" clId="{C97775E8-1548-4D53-A3EA-BF63F4833F4C}" dt="2023-06-29T13:36:14.457" v="15" actId="207"/>
          <ac:spMkLst>
            <pc:docMk/>
            <pc:sldMk cId="1183581290" sldId="293"/>
            <ac:spMk id="12" creationId="{29138E11-BE7B-1A49-A1CF-3F143D65CF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2023-07-18</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322975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25</a:t>
            </a:fld>
            <a:endParaRPr lang="en-CA"/>
          </a:p>
        </p:txBody>
      </p:sp>
    </p:spTree>
    <p:extLst>
      <p:ext uri="{BB962C8B-B14F-4D97-AF65-F5344CB8AC3E}">
        <p14:creationId xmlns:p14="http://schemas.microsoft.com/office/powerpoint/2010/main" val="404772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26</a:t>
            </a:fld>
            <a:endParaRPr lang="en-CA"/>
          </a:p>
        </p:txBody>
      </p:sp>
    </p:spTree>
    <p:extLst>
      <p:ext uri="{BB962C8B-B14F-4D97-AF65-F5344CB8AC3E}">
        <p14:creationId xmlns:p14="http://schemas.microsoft.com/office/powerpoint/2010/main" val="444281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Si les élèves ont de la difficulté à lire les scénarios à voix haute, vous pouvez utiliser le résumé fourni dans le guide de l’enseignant pour apporter des précisions aux élèves.]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27</a:t>
            </a:fld>
            <a:endParaRPr lang="en-CA"/>
          </a:p>
        </p:txBody>
      </p:sp>
    </p:spTree>
    <p:extLst>
      <p:ext uri="{BB962C8B-B14F-4D97-AF65-F5344CB8AC3E}">
        <p14:creationId xmlns:p14="http://schemas.microsoft.com/office/powerpoint/2010/main" val="254232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Il est de notre responsabilité de détecter la </a:t>
            </a:r>
            <a:r>
              <a:rPr lang="fr-CA" sz="1200" kern="1200" dirty="0" err="1">
                <a:solidFill>
                  <a:schemeClr val="tx1"/>
                </a:solidFill>
                <a:effectLst/>
                <a:latin typeface="+mn-lt"/>
                <a:ea typeface="+mn-ea"/>
                <a:cs typeface="+mn-cs"/>
              </a:rPr>
              <a:t>mésinformation</a:t>
            </a:r>
            <a:r>
              <a:rPr lang="fr-CA" sz="1200" kern="1200" dirty="0">
                <a:solidFill>
                  <a:schemeClr val="tx1"/>
                </a:solidFill>
                <a:effectLst/>
                <a:latin typeface="+mn-lt"/>
                <a:ea typeface="+mn-ea"/>
                <a:cs typeface="+mn-cs"/>
              </a:rPr>
              <a:t> et la désinformation, et de freiner la diffusion de ce contenu en évitant de le partager ou de l’aimer. Cela est particulièrement important en période électorale, lorsque la diffusion d’information fausse ou trompeuse peut influencer le vote des électeurs.]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28</a:t>
            </a:fld>
            <a:endParaRPr lang="en-CA"/>
          </a:p>
        </p:txBody>
      </p:sp>
    </p:spTree>
    <p:extLst>
      <p:ext uri="{BB962C8B-B14F-4D97-AF65-F5344CB8AC3E}">
        <p14:creationId xmlns:p14="http://schemas.microsoft.com/office/powerpoint/2010/main" val="156621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Vous trouverez ces questions sur la </a:t>
            </a:r>
            <a:r>
              <a:rPr lang="fr-CA" sz="1200" i="1" kern="1200" dirty="0">
                <a:solidFill>
                  <a:schemeClr val="tx1"/>
                </a:solidFill>
                <a:effectLst/>
                <a:latin typeface="+mn-lt"/>
                <a:ea typeface="+mn-ea"/>
                <a:cs typeface="+mn-cs"/>
              </a:rPr>
              <a:t>fiche de suivi</a:t>
            </a:r>
            <a:r>
              <a:rPr lang="fr-CA"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29</a:t>
            </a:fld>
            <a:endParaRPr lang="en-CA"/>
          </a:p>
        </p:txBody>
      </p:sp>
    </p:spTree>
    <p:extLst>
      <p:ext uri="{BB962C8B-B14F-4D97-AF65-F5344CB8AC3E}">
        <p14:creationId xmlns:p14="http://schemas.microsoft.com/office/powerpoint/2010/main" val="33841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Distribuez aux élèves la feuille </a:t>
            </a:r>
            <a:r>
              <a:rPr lang="fr-CA" sz="1200" i="1" kern="1200" dirty="0">
                <a:solidFill>
                  <a:schemeClr val="tx1"/>
                </a:solidFill>
                <a:effectLst/>
                <a:latin typeface="+mn-lt"/>
                <a:ea typeface="+mn-ea"/>
                <a:cs typeface="+mn-cs"/>
              </a:rPr>
              <a:t>Cinq stratégies numériques</a:t>
            </a:r>
            <a:r>
              <a:rPr lang="fr-CA" sz="1200" kern="1200" dirty="0">
                <a:solidFill>
                  <a:schemeClr val="tx1"/>
                </a:solidFill>
                <a:effectLst/>
                <a:latin typeface="+mn-lt"/>
                <a:ea typeface="+mn-ea"/>
                <a:cs typeface="+mn-cs"/>
              </a:rPr>
              <a:t>, et voyez ensemble les cinq stratégies. Précisez que nous devons suivre ces étapes lorsque nous obtenons de l’information en ligne sur la politique ou les élections. Cette information peut influencer des choix importants que nous faisons en tant que citoyens, par exemple, notre vote.]</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15</a:t>
            </a:fld>
            <a:endParaRPr lang="en-CA"/>
          </a:p>
        </p:txBody>
      </p:sp>
    </p:spTree>
    <p:extLst>
      <p:ext uri="{BB962C8B-B14F-4D97-AF65-F5344CB8AC3E}">
        <p14:creationId xmlns:p14="http://schemas.microsoft.com/office/powerpoint/2010/main" val="383382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Il s’agit de scénarios plausibles portant sur un enjeu politique ou sur le processus électoral du Canada, dont les renseignements pourraient être à vérifier</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191260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Vous pouvez attribuer des rôles aux élèves au sein de leur équipe, soit le maître des cartes, le secrétaire, le journaliste et le lecteur. Vous pouvez leur remettre une carte à la fois, ou remettre toutes les cartes à l’élève qui joue le rôle de maître des cartes. Conservez la carte</a:t>
            </a:r>
            <a:r>
              <a:rPr lang="fr-CA" sz="1200" i="1" kern="1200" dirty="0">
                <a:solidFill>
                  <a:schemeClr val="tx1"/>
                </a:solidFill>
                <a:effectLst/>
                <a:latin typeface="+mn-lt"/>
                <a:ea typeface="+mn-ea"/>
                <a:cs typeface="+mn-cs"/>
              </a:rPr>
              <a:t> réponse</a:t>
            </a:r>
            <a:r>
              <a:rPr lang="fr-CA" sz="1200" kern="1200" dirty="0">
                <a:solidFill>
                  <a:schemeClr val="tx1"/>
                </a:solidFill>
                <a:effectLst/>
                <a:latin typeface="+mn-lt"/>
                <a:ea typeface="+mn-ea"/>
                <a:cs typeface="+mn-cs"/>
              </a:rPr>
              <a:t> jusqu’à la fin de l’activité.]</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17</a:t>
            </a:fld>
            <a:endParaRPr lang="en-CA"/>
          </a:p>
        </p:txBody>
      </p:sp>
    </p:spTree>
    <p:extLst>
      <p:ext uri="{BB962C8B-B14F-4D97-AF65-F5344CB8AC3E}">
        <p14:creationId xmlns:p14="http://schemas.microsoft.com/office/powerpoint/2010/main" val="264393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Si les élèves en ressentent le besoin, faites un exemple devant la classe avant que les équipes se mettent au travail.]</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18</a:t>
            </a:fld>
            <a:endParaRPr lang="en-CA"/>
          </a:p>
        </p:txBody>
      </p:sp>
    </p:spTree>
    <p:extLst>
      <p:ext uri="{BB962C8B-B14F-4D97-AF65-F5344CB8AC3E}">
        <p14:creationId xmlns:p14="http://schemas.microsoft.com/office/powerpoint/2010/main" val="3877569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Si les élèves ont de la difficulté à lire les scénarios à voix haute, vous pouvez utiliser le résumé fourni dans le guide de l’enseignant pour apporter des précisions aux élèves.]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21</a:t>
            </a:fld>
            <a:endParaRPr lang="en-CA"/>
          </a:p>
        </p:txBody>
      </p:sp>
    </p:spTree>
    <p:extLst>
      <p:ext uri="{BB962C8B-B14F-4D97-AF65-F5344CB8AC3E}">
        <p14:creationId xmlns:p14="http://schemas.microsoft.com/office/powerpoint/2010/main" val="252582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 à l’enseignant : Chaque scénario se base sur des situations réelles, où des gens ont dû évaluer la fiabilité de renseignements en ligne de nature politique ou électorale.]</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22</a:t>
            </a:fld>
            <a:endParaRPr lang="en-CA"/>
          </a:p>
        </p:txBody>
      </p:sp>
    </p:spTree>
    <p:extLst>
      <p:ext uri="{BB962C8B-B14F-4D97-AF65-F5344CB8AC3E}">
        <p14:creationId xmlns:p14="http://schemas.microsoft.com/office/powerpoint/2010/main" val="132872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[Notes à l’enseignant : Vous pouvez attribuer des rôles aux élèves au sein de leur équipe, soit le maître des cartes, le secrétaire, le journaliste et le lecteur. Vous pouvez leur remettre une carte à la fois, ou remettre toutes les cartes à l’élève qui joue le rôle de maître des cartes. Conservez la carte </a:t>
            </a:r>
            <a:r>
              <a:rPr lang="fr-CA" sz="1200" i="1" kern="1200" dirty="0">
                <a:solidFill>
                  <a:schemeClr val="tx1"/>
                </a:solidFill>
                <a:effectLst/>
                <a:latin typeface="+mn-lt"/>
                <a:ea typeface="+mn-ea"/>
                <a:cs typeface="+mn-cs"/>
              </a:rPr>
              <a:t>réponse</a:t>
            </a:r>
            <a:r>
              <a:rPr lang="fr-CA" sz="1200" kern="1200" dirty="0">
                <a:solidFill>
                  <a:schemeClr val="tx1"/>
                </a:solidFill>
                <a:effectLst/>
                <a:latin typeface="+mn-lt"/>
                <a:ea typeface="+mn-ea"/>
                <a:cs typeface="+mn-cs"/>
              </a:rPr>
              <a:t> jusqu’à la fin de l’activité.]</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23</a:t>
            </a:fld>
            <a:endParaRPr lang="en-CA"/>
          </a:p>
        </p:txBody>
      </p:sp>
    </p:spTree>
    <p:extLst>
      <p:ext uri="{BB962C8B-B14F-4D97-AF65-F5344CB8AC3E}">
        <p14:creationId xmlns:p14="http://schemas.microsoft.com/office/powerpoint/2010/main" val="369888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24</a:t>
            </a:fld>
            <a:endParaRPr lang="en-CA"/>
          </a:p>
        </p:txBody>
      </p:sp>
    </p:spTree>
    <p:extLst>
      <p:ext uri="{BB962C8B-B14F-4D97-AF65-F5344CB8AC3E}">
        <p14:creationId xmlns:p14="http://schemas.microsoft.com/office/powerpoint/2010/main" val="3360942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_color">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1084981"/>
          </a:xfrm>
        </p:spPr>
        <p:txBody>
          <a:bodyPr anchor="t">
            <a:normAutofit/>
          </a:bodyPr>
          <a:lstStyle>
            <a:lvl1pPr algn="l">
              <a:defRPr sz="2400" b="1" i="0">
                <a:solidFill>
                  <a:srgbClr val="7D2D48"/>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539552" y="1811957"/>
            <a:ext cx="8147248" cy="4314206"/>
          </a:xfrm>
        </p:spPr>
        <p:txBody>
          <a:bodyPr/>
          <a:lstStyle>
            <a:lvl1pPr>
              <a:spcAft>
                <a:spcPts val="600"/>
              </a:spcAft>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12"/>
          </p:nvPr>
        </p:nvSpPr>
        <p:spPr/>
        <p:txBody>
          <a:bodyPr/>
          <a:lstStyle>
            <a:lvl1pPr>
              <a:defRPr b="0">
                <a:solidFill>
                  <a:srgbClr val="7D2D48"/>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pic>
        <p:nvPicPr>
          <p:cNvPr id="10" name="Image 9">
            <a:extLst>
              <a:ext uri="{FF2B5EF4-FFF2-40B4-BE49-F238E27FC236}">
                <a16:creationId xmlns:a16="http://schemas.microsoft.com/office/drawing/2014/main" id="{4900C2D1-19A7-5345-B597-9ACAE129AE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677" y="385499"/>
            <a:ext cx="379205" cy="379205"/>
          </a:xfrm>
          <a:prstGeom prst="rect">
            <a:avLst/>
          </a:prstGeom>
        </p:spPr>
      </p:pic>
      <p:sp>
        <p:nvSpPr>
          <p:cNvPr id="8" name="Footer Placeholder 4">
            <a:extLst>
              <a:ext uri="{FF2B5EF4-FFF2-40B4-BE49-F238E27FC236}">
                <a16:creationId xmlns:a16="http://schemas.microsoft.com/office/drawing/2014/main" id="{6DDE8955-8F08-524F-AEB2-A9D0A4A009BA}"/>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51634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Does Voting Matter?</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Does Voting Matter?</a:t>
            </a:r>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Does Voting Matter?</a:t>
            </a:r>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Does Voting Matter?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120CF6-D62D-8140-A6EE-E288530AAF0C}"/>
              </a:ext>
            </a:extLst>
          </p:cNvPr>
          <p:cNvPicPr>
            <a:picLocks noChangeAspect="1"/>
          </p:cNvPicPr>
          <p:nvPr/>
        </p:nvPicPr>
        <p:blipFill rotWithShape="1">
          <a:blip r:embed="rId3">
            <a:extLst>
              <a:ext uri="{28A0092B-C50C-407E-A947-70E740481C1C}">
                <a14:useLocalDpi xmlns:a14="http://schemas.microsoft.com/office/drawing/2010/main" val="0"/>
              </a:ext>
            </a:extLst>
          </a:blip>
          <a:srcRect l="16030" t="21651" b="36350"/>
          <a:stretch/>
        </p:blipFill>
        <p:spPr>
          <a:xfrm>
            <a:off x="4779112" y="3501008"/>
            <a:ext cx="4116141" cy="2664296"/>
          </a:xfrm>
          <a:prstGeom prst="rect">
            <a:avLst/>
          </a:prstGeom>
        </p:spPr>
      </p:pic>
      <p:sp>
        <p:nvSpPr>
          <p:cNvPr id="7" name="ZoneTexte 6"/>
          <p:cNvSpPr txBox="1"/>
          <p:nvPr/>
        </p:nvSpPr>
        <p:spPr>
          <a:xfrm>
            <a:off x="0" y="1650038"/>
            <a:ext cx="9144000" cy="1823576"/>
          </a:xfrm>
          <a:prstGeom prst="rect">
            <a:avLst/>
          </a:prstGeom>
          <a:noFill/>
        </p:spPr>
        <p:txBody>
          <a:bodyPr wrap="square" rtlCol="0">
            <a:spAutoFit/>
          </a:bodyPr>
          <a:lstStyle/>
          <a:p>
            <a:pPr algn="ctr">
              <a:lnSpc>
                <a:spcPts val="4480"/>
              </a:lnSpc>
            </a:pPr>
            <a:r>
              <a:rPr lang="fr-CA" sz="4400" b="1" dirty="0">
                <a:solidFill>
                  <a:srgbClr val="D45D75"/>
                </a:solidFill>
                <a:latin typeface="Arial" panose="020B0604020202020204" pitchFamily="34" charset="0"/>
                <a:cs typeface="Arial" panose="020B0604020202020204" pitchFamily="34" charset="0"/>
              </a:rPr>
              <a:t>Démocratie </a:t>
            </a:r>
            <a:br>
              <a:rPr lang="fr-CA" sz="4400" b="1" dirty="0">
                <a:solidFill>
                  <a:srgbClr val="D45D75"/>
                </a:solidFill>
                <a:latin typeface="Arial" panose="020B0604020202020204" pitchFamily="34" charset="0"/>
                <a:cs typeface="Arial" panose="020B0604020202020204" pitchFamily="34" charset="0"/>
              </a:rPr>
            </a:br>
            <a:r>
              <a:rPr lang="fr-CA" sz="4400" b="1" dirty="0">
                <a:solidFill>
                  <a:srgbClr val="D45D75"/>
                </a:solidFill>
                <a:latin typeface="Arial" panose="020B0604020202020204" pitchFamily="34" charset="0"/>
                <a:cs typeface="Arial" panose="020B0604020202020204" pitchFamily="34" charset="0"/>
              </a:rPr>
              <a:t>et compétences </a:t>
            </a:r>
            <a:br>
              <a:rPr lang="fr-CA" sz="4400" b="1" dirty="0">
                <a:solidFill>
                  <a:srgbClr val="D45D75"/>
                </a:solidFill>
                <a:latin typeface="Arial" panose="020B0604020202020204" pitchFamily="34" charset="0"/>
                <a:cs typeface="Arial" panose="020B0604020202020204" pitchFamily="34" charset="0"/>
              </a:rPr>
            </a:br>
            <a:r>
              <a:rPr lang="fr-CA" sz="4400" b="1" dirty="0">
                <a:solidFill>
                  <a:srgbClr val="D45D75"/>
                </a:solidFill>
                <a:latin typeface="Arial" panose="020B0604020202020204" pitchFamily="34" charset="0"/>
                <a:cs typeface="Arial" panose="020B0604020202020204" pitchFamily="34" charset="0"/>
              </a:rPr>
              <a:t>numériques</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604448" cy="2553147"/>
          </a:xfrm>
        </p:spPr>
        <p:txBody>
          <a:bodyPr>
            <a:normAutofit/>
          </a:bodyPr>
          <a:lstStyle/>
          <a:p>
            <a:pPr marL="0" indent="0">
              <a:spcBef>
                <a:spcPts val="0"/>
              </a:spcBef>
              <a:spcAft>
                <a:spcPts val="1200"/>
              </a:spcAft>
              <a:buNone/>
            </a:pPr>
            <a:r>
              <a:rPr lang="fr-CA" sz="3000" b="1" dirty="0"/>
              <a:t>Vrai ou faux?</a:t>
            </a:r>
          </a:p>
          <a:p>
            <a:pPr marL="0" indent="0">
              <a:buNone/>
            </a:pPr>
            <a:r>
              <a:rPr lang="fr-CA" dirty="0"/>
              <a:t>Au Nouveau-Brunswick, les véhicules qui s’immobilisent au bas de la Côte magnétique reculent vers le haut en raison du champ magnétique.</a:t>
            </a:r>
            <a:r>
              <a:rPr lang="en-CA" dirty="0"/>
              <a:t> </a:t>
            </a:r>
            <a:endParaRPr lang="en-US" b="1"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10</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4548261"/>
            <a:ext cx="8147248" cy="17610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2600" b="1" dirty="0"/>
              <a:t>Réponse : </a:t>
            </a:r>
            <a:r>
              <a:rPr lang="fr-CA" sz="2600" b="1" i="1" dirty="0">
                <a:solidFill>
                  <a:srgbClr val="D45D75"/>
                </a:solidFill>
              </a:rPr>
              <a:t>Faux. Une illusion d’optique laisse croire que les voitures reculent vers le haut de la côte, alors qu’en fait, ils la descendent.</a:t>
            </a:r>
          </a:p>
        </p:txBody>
      </p:sp>
      <p:sp>
        <p:nvSpPr>
          <p:cNvPr id="7" name="Footer Placeholder 4">
            <a:extLst>
              <a:ext uri="{FF2B5EF4-FFF2-40B4-BE49-F238E27FC236}">
                <a16:creationId xmlns:a16="http://schemas.microsoft.com/office/drawing/2014/main" id="{75274713-F923-6940-A100-44D75A64462E}"/>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3069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329011"/>
          </a:xfrm>
        </p:spPr>
        <p:txBody>
          <a:bodyPr/>
          <a:lstStyle/>
          <a:p>
            <a:pPr marL="0" indent="0">
              <a:spcBef>
                <a:spcPts val="0"/>
              </a:spcBef>
              <a:spcAft>
                <a:spcPts val="1200"/>
              </a:spcAft>
              <a:buNone/>
            </a:pPr>
            <a:r>
              <a:rPr lang="fr-CA" sz="3000" b="1" dirty="0"/>
              <a:t>Vrai ou faux?</a:t>
            </a:r>
          </a:p>
          <a:p>
            <a:pPr marL="0" indent="0">
              <a:buNone/>
            </a:pPr>
            <a:r>
              <a:rPr lang="fr-CA" dirty="0"/>
              <a:t>Tous les kangourous sont gauchers.</a:t>
            </a:r>
            <a:endParaRPr lang="en-CA"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11</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356992"/>
            <a:ext cx="8147248"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2600" b="1" dirty="0"/>
              <a:t>Réponse : </a:t>
            </a:r>
            <a:r>
              <a:rPr lang="fr-CA" sz="2600" b="1" i="1" dirty="0">
                <a:solidFill>
                  <a:srgbClr val="D45D75"/>
                </a:solidFill>
              </a:rPr>
              <a:t>Généralement vrai. Les kangourous gris et roux, les deux plus grandes espèces, sont presque tous gauchers. </a:t>
            </a:r>
          </a:p>
        </p:txBody>
      </p:sp>
      <p:sp>
        <p:nvSpPr>
          <p:cNvPr id="7" name="Footer Placeholder 4">
            <a:extLst>
              <a:ext uri="{FF2B5EF4-FFF2-40B4-BE49-F238E27FC236}">
                <a16:creationId xmlns:a16="http://schemas.microsoft.com/office/drawing/2014/main" id="{3C19DB58-AF06-584F-B004-9F10961E3131}"/>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34753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p:txBody>
          <a:bodyPr/>
          <a:lstStyle/>
          <a:p>
            <a:r>
              <a:rPr lang="fr-CA" dirty="0"/>
              <a:t>Avez-vous été doués pour deviner?</a:t>
            </a:r>
            <a:endParaRPr lang="en-CA" dirty="0"/>
          </a:p>
          <a:p>
            <a:r>
              <a:rPr lang="fr-CA" dirty="0"/>
              <a:t>Y avait-il une façon de distinguer le vrai </a:t>
            </a:r>
            <a:br>
              <a:rPr lang="fr-CA" dirty="0"/>
            </a:br>
            <a:r>
              <a:rPr lang="fr-CA" dirty="0"/>
              <a:t>du faux?</a:t>
            </a:r>
            <a:endParaRPr lang="en-US" dirty="0"/>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12</a:t>
            </a:fld>
            <a:endParaRPr lang="en-CA" dirty="0"/>
          </a:p>
        </p:txBody>
      </p:sp>
      <p:sp>
        <p:nvSpPr>
          <p:cNvPr id="6" name="Footer Placeholder 4">
            <a:extLst>
              <a:ext uri="{FF2B5EF4-FFF2-40B4-BE49-F238E27FC236}">
                <a16:creationId xmlns:a16="http://schemas.microsoft.com/office/drawing/2014/main" id="{DAFF3C8B-DD82-824B-85B2-4B9570C29155}"/>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42325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p:txBody>
          <a:bodyPr/>
          <a:lstStyle/>
          <a:p>
            <a:pPr marL="0" indent="0">
              <a:buNone/>
            </a:pPr>
            <a:r>
              <a:rPr lang="fr-CA" dirty="0"/>
              <a:t>Il peut être difficile de distinguer le vrai du faux sans faire plus de recherche.</a:t>
            </a:r>
          </a:p>
          <a:p>
            <a:pPr marL="0" indent="0">
              <a:buNone/>
            </a:pPr>
            <a:r>
              <a:rPr lang="fr-CA" dirty="0"/>
              <a:t>Il ne faut pas seulement se fier à son instinct pour juger de la fiabilité de l’information en ligne.</a:t>
            </a:r>
            <a:endParaRPr lang="en-US" dirty="0"/>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13</a:t>
            </a:fld>
            <a:endParaRPr lang="en-CA" dirty="0"/>
          </a:p>
        </p:txBody>
      </p:sp>
      <p:sp>
        <p:nvSpPr>
          <p:cNvPr id="6" name="Footer Placeholder 4">
            <a:extLst>
              <a:ext uri="{FF2B5EF4-FFF2-40B4-BE49-F238E27FC236}">
                <a16:creationId xmlns:a16="http://schemas.microsoft.com/office/drawing/2014/main" id="{B08115C0-CB3A-E14A-9E62-98C2120FE823}"/>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303436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a:xfrm>
            <a:off x="539552" y="1811957"/>
            <a:ext cx="8064896" cy="4314206"/>
          </a:xfrm>
        </p:spPr>
        <p:txBody>
          <a:bodyPr>
            <a:normAutofit/>
          </a:bodyPr>
          <a:lstStyle/>
          <a:p>
            <a:pPr marL="0" indent="0">
              <a:buNone/>
            </a:pPr>
            <a:r>
              <a:rPr lang="fr-CA" sz="2750" b="1" dirty="0"/>
              <a:t>Les faux renseignements en ligne peuvent prendre deux formes :</a:t>
            </a:r>
          </a:p>
          <a:p>
            <a:pPr lvl="0">
              <a:buClr>
                <a:schemeClr val="tx1"/>
              </a:buClr>
            </a:pPr>
            <a:r>
              <a:rPr lang="fr-CA" b="1" dirty="0">
                <a:solidFill>
                  <a:srgbClr val="D45D75"/>
                </a:solidFill>
              </a:rPr>
              <a:t>la </a:t>
            </a:r>
            <a:r>
              <a:rPr lang="fr-CA" b="1" dirty="0" err="1">
                <a:solidFill>
                  <a:srgbClr val="D45D75"/>
                </a:solidFill>
              </a:rPr>
              <a:t>mésinformation</a:t>
            </a:r>
            <a:r>
              <a:rPr lang="fr-CA" b="1" dirty="0">
                <a:solidFill>
                  <a:srgbClr val="D45D75"/>
                </a:solidFill>
              </a:rPr>
              <a:t> : </a:t>
            </a:r>
            <a:r>
              <a:rPr lang="fr-CA" dirty="0"/>
              <a:t>lorsque des personnes diffusent de l’information erronée qu’elles croient exactes;</a:t>
            </a:r>
          </a:p>
          <a:p>
            <a:pPr>
              <a:buClr>
                <a:schemeClr val="tx1"/>
              </a:buClr>
            </a:pPr>
            <a:r>
              <a:rPr lang="fr-CA" b="1" dirty="0">
                <a:solidFill>
                  <a:srgbClr val="D45D75"/>
                </a:solidFill>
              </a:rPr>
              <a:t>la désinformation : </a:t>
            </a:r>
            <a:r>
              <a:rPr lang="fr-CA" dirty="0"/>
              <a:t>lorsque des personnes diffusent délibérément de l’information fausse ou trompeuse.</a:t>
            </a:r>
            <a:endParaRPr lang="fr-CA" b="1" dirty="0"/>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14</a:t>
            </a:fld>
            <a:endParaRPr lang="en-CA" dirty="0"/>
          </a:p>
        </p:txBody>
      </p:sp>
      <p:sp>
        <p:nvSpPr>
          <p:cNvPr id="6" name="Footer Placeholder 4">
            <a:extLst>
              <a:ext uri="{FF2B5EF4-FFF2-40B4-BE49-F238E27FC236}">
                <a16:creationId xmlns:a16="http://schemas.microsoft.com/office/drawing/2014/main" id="{D499EE08-B1D3-254D-8FD5-C0B8E98FE2E9}"/>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378324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E2BA-18C3-DF45-8DE7-45C3C56D3A5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792196C2-325F-CB46-85C4-13C4365EB0FA}"/>
              </a:ext>
            </a:extLst>
          </p:cNvPr>
          <p:cNvSpPr>
            <a:spLocks noGrp="1"/>
          </p:cNvSpPr>
          <p:nvPr>
            <p:ph idx="1"/>
          </p:nvPr>
        </p:nvSpPr>
        <p:spPr>
          <a:xfrm>
            <a:off x="539552" y="1811957"/>
            <a:ext cx="8064896" cy="4314206"/>
          </a:xfrm>
        </p:spPr>
        <p:txBody>
          <a:bodyPr>
            <a:normAutofit/>
          </a:bodyPr>
          <a:lstStyle/>
          <a:p>
            <a:pPr marL="0" indent="0">
              <a:buNone/>
            </a:pPr>
            <a:r>
              <a:rPr lang="fr-CA" b="1" dirty="0"/>
              <a:t>Les cinq stratégies numériques :</a:t>
            </a:r>
          </a:p>
          <a:p>
            <a:pPr marL="514350" lvl="0" indent="-514350">
              <a:buFont typeface="+mj-lt"/>
              <a:buAutoNum type="arabicPeriod"/>
            </a:pPr>
            <a:r>
              <a:rPr lang="fr-CA" dirty="0"/>
              <a:t>Trouver la publication originale</a:t>
            </a:r>
          </a:p>
          <a:p>
            <a:pPr marL="514350" lvl="0" indent="-514350">
              <a:buFont typeface="+mj-lt"/>
              <a:buAutoNum type="arabicPeriod"/>
            </a:pPr>
            <a:r>
              <a:rPr lang="fr-CA" dirty="0"/>
              <a:t>Vérifier la source</a:t>
            </a:r>
          </a:p>
          <a:p>
            <a:pPr marL="514350" lvl="0" indent="-514350">
              <a:buFont typeface="+mj-lt"/>
              <a:buAutoNum type="arabicPeriod"/>
            </a:pPr>
            <a:r>
              <a:rPr lang="fr-CA" dirty="0"/>
              <a:t>Chercher d’autres renseignements</a:t>
            </a:r>
          </a:p>
          <a:p>
            <a:pPr marL="514350" lvl="0" indent="-514350">
              <a:buFont typeface="+mj-lt"/>
              <a:buAutoNum type="arabicPeriod"/>
            </a:pPr>
            <a:r>
              <a:rPr lang="fr-CA" dirty="0"/>
              <a:t>Utiliser un outil de vérification des faits</a:t>
            </a:r>
          </a:p>
          <a:p>
            <a:pPr marL="514350" lvl="0" indent="-514350">
              <a:buFont typeface="+mj-lt"/>
              <a:buAutoNum type="arabicPeriod"/>
            </a:pPr>
            <a:r>
              <a:rPr lang="fr-CA" dirty="0"/>
              <a:t>Consulter des sources fiables</a:t>
            </a:r>
          </a:p>
        </p:txBody>
      </p:sp>
      <p:sp>
        <p:nvSpPr>
          <p:cNvPr id="5" name="Slide Number Placeholder 4">
            <a:extLst>
              <a:ext uri="{FF2B5EF4-FFF2-40B4-BE49-F238E27FC236}">
                <a16:creationId xmlns:a16="http://schemas.microsoft.com/office/drawing/2014/main" id="{F60EE205-7CF2-F74D-BD41-6609795BBA5E}"/>
              </a:ext>
            </a:extLst>
          </p:cNvPr>
          <p:cNvSpPr>
            <a:spLocks noGrp="1"/>
          </p:cNvSpPr>
          <p:nvPr>
            <p:ph type="sldNum" sz="quarter" idx="12"/>
          </p:nvPr>
        </p:nvSpPr>
        <p:spPr/>
        <p:txBody>
          <a:bodyPr/>
          <a:lstStyle/>
          <a:p>
            <a:fld id="{6EE9CC64-E1AB-452A-863F-96DDDA204470}" type="slidenum">
              <a:rPr lang="en-CA" smtClean="0"/>
              <a:pPr/>
              <a:t>15</a:t>
            </a:fld>
            <a:endParaRPr lang="en-CA" dirty="0"/>
          </a:p>
        </p:txBody>
      </p:sp>
      <p:sp>
        <p:nvSpPr>
          <p:cNvPr id="6" name="Footer Placeholder 4">
            <a:extLst>
              <a:ext uri="{FF2B5EF4-FFF2-40B4-BE49-F238E27FC236}">
                <a16:creationId xmlns:a16="http://schemas.microsoft.com/office/drawing/2014/main" id="{95806DCB-81F6-B147-8BE7-43C39DC7D9F1}"/>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922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p:txBody>
          <a:bodyPr/>
          <a:lstStyle/>
          <a:p>
            <a:r>
              <a:rPr lang="en-US" dirty="0" err="1"/>
              <a:t>Activité</a:t>
            </a:r>
            <a:endParaRPr lang="en-US" dirty="0"/>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539552" y="2492896"/>
            <a:ext cx="8064896" cy="3633266"/>
          </a:xfrm>
        </p:spPr>
        <p:txBody>
          <a:bodyPr>
            <a:normAutofit/>
          </a:bodyPr>
          <a:lstStyle/>
          <a:p>
            <a:pPr marL="0" indent="0" algn="ctr">
              <a:buNone/>
            </a:pPr>
            <a:r>
              <a:rPr lang="fr-CA" sz="3600" b="1" dirty="0"/>
              <a:t>Ronde 1 – </a:t>
            </a:r>
            <a:r>
              <a:rPr lang="fr-CA" sz="3600" b="1" dirty="0">
                <a:solidFill>
                  <a:srgbClr val="D45D75"/>
                </a:solidFill>
              </a:rPr>
              <a:t>Scénarios fictifs</a:t>
            </a:r>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16</a:t>
            </a:fld>
            <a:endParaRPr lang="en-CA" dirty="0"/>
          </a:p>
        </p:txBody>
      </p:sp>
      <p:sp>
        <p:nvSpPr>
          <p:cNvPr id="6" name="Footer Placeholder 4">
            <a:extLst>
              <a:ext uri="{FF2B5EF4-FFF2-40B4-BE49-F238E27FC236}">
                <a16:creationId xmlns:a16="http://schemas.microsoft.com/office/drawing/2014/main" id="{BDA46C06-F580-EE4C-B33D-C10C16A4F6B9}"/>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10014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a:xfrm>
            <a:off x="323528" y="332657"/>
            <a:ext cx="8363272" cy="648072"/>
          </a:xfrm>
        </p:spPr>
        <p:txBody>
          <a:bodyPr/>
          <a:lstStyle/>
          <a:p>
            <a:r>
              <a:rPr lang="fr-CA" dirty="0"/>
              <a:t>Activité</a:t>
            </a:r>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323528" y="1052736"/>
            <a:ext cx="8280920" cy="561899"/>
          </a:xfrm>
        </p:spPr>
        <p:txBody>
          <a:bodyPr>
            <a:noAutofit/>
          </a:bodyPr>
          <a:lstStyle/>
          <a:p>
            <a:pPr marL="0" indent="0">
              <a:buNone/>
            </a:pPr>
            <a:r>
              <a:rPr lang="fr-CA" sz="2500" b="1" dirty="0"/>
              <a:t>Ronde 1 – </a:t>
            </a:r>
            <a:r>
              <a:rPr lang="fr-CA" sz="2500" b="1" dirty="0">
                <a:solidFill>
                  <a:srgbClr val="D45D75"/>
                </a:solidFill>
              </a:rPr>
              <a:t>Scénarios fictifs</a:t>
            </a:r>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17</a:t>
            </a:fld>
            <a:endParaRPr lang="en-CA" dirty="0"/>
          </a:p>
        </p:txBody>
      </p:sp>
      <p:sp>
        <p:nvSpPr>
          <p:cNvPr id="6" name="Content Placeholder 2">
            <a:extLst>
              <a:ext uri="{FF2B5EF4-FFF2-40B4-BE49-F238E27FC236}">
                <a16:creationId xmlns:a16="http://schemas.microsoft.com/office/drawing/2014/main" id="{F6342350-2778-9E4B-A99A-5EA22FD10576}"/>
              </a:ext>
            </a:extLst>
          </p:cNvPr>
          <p:cNvSpPr txBox="1">
            <a:spLocks/>
          </p:cNvSpPr>
          <p:nvPr/>
        </p:nvSpPr>
        <p:spPr>
          <a:xfrm>
            <a:off x="539552" y="1844823"/>
            <a:ext cx="8064896"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b="1" dirty="0"/>
              <a:t>Préparation</a:t>
            </a:r>
          </a:p>
          <a:p>
            <a:pPr marL="0" indent="0">
              <a:buNone/>
            </a:pPr>
            <a:r>
              <a:rPr lang="fr-CA" dirty="0"/>
              <a:t>Votre groupe aura besoin :</a:t>
            </a:r>
          </a:p>
          <a:p>
            <a:r>
              <a:rPr lang="fr-CA" dirty="0"/>
              <a:t>de la feuille </a:t>
            </a:r>
            <a:r>
              <a:rPr lang="fr-CA" i="1" dirty="0"/>
              <a:t>Cinq stratégies numériques;</a:t>
            </a:r>
          </a:p>
          <a:p>
            <a:r>
              <a:rPr lang="fr-CA" dirty="0"/>
              <a:t>de l’organisateur graphique;</a:t>
            </a:r>
          </a:p>
          <a:p>
            <a:r>
              <a:rPr lang="fr-CA" dirty="0"/>
              <a:t>des scénarios de la ronde 1 (cartes).</a:t>
            </a:r>
          </a:p>
        </p:txBody>
      </p:sp>
      <p:sp>
        <p:nvSpPr>
          <p:cNvPr id="7" name="Footer Placeholder 4">
            <a:extLst>
              <a:ext uri="{FF2B5EF4-FFF2-40B4-BE49-F238E27FC236}">
                <a16:creationId xmlns:a16="http://schemas.microsoft.com/office/drawing/2014/main" id="{8234FE42-D9D6-514A-A94E-6FB558943BB0}"/>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14746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fr-CA" dirty="0"/>
              <a:t>Activité</a:t>
            </a:r>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18</a:t>
            </a:fld>
            <a:endParaRPr lang="en-CA" dirty="0"/>
          </a:p>
        </p:txBody>
      </p:sp>
      <p:sp>
        <p:nvSpPr>
          <p:cNvPr id="7" name="Content Placeholder 2">
            <a:extLst>
              <a:ext uri="{FF2B5EF4-FFF2-40B4-BE49-F238E27FC236}">
                <a16:creationId xmlns:a16="http://schemas.microsoft.com/office/drawing/2014/main" id="{538C3476-ECF7-DA41-9436-F02C172661E2}"/>
              </a:ext>
            </a:extLst>
          </p:cNvPr>
          <p:cNvSpPr txBox="1">
            <a:spLocks/>
          </p:cNvSpPr>
          <p:nvPr/>
        </p:nvSpPr>
        <p:spPr>
          <a:xfrm>
            <a:off x="539552" y="1844823"/>
            <a:ext cx="5400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t>Lisez la carte A (scénario) </a:t>
            </a:r>
            <a:br>
              <a:rPr lang="fr-CA" b="1" dirty="0"/>
            </a:br>
            <a:r>
              <a:rPr lang="fr-CA" b="1" dirty="0"/>
              <a:t>à voix haute.</a:t>
            </a:r>
          </a:p>
          <a:p>
            <a:pPr marL="0" indent="0">
              <a:buNone/>
            </a:pPr>
            <a:r>
              <a:rPr lang="fr-CA" dirty="0"/>
              <a:t>Discutez du scénario et déterminez dans quelle mesure il est fiable.</a:t>
            </a:r>
          </a:p>
          <a:p>
            <a:pPr marL="0" indent="0">
              <a:buNone/>
            </a:pPr>
            <a:r>
              <a:rPr lang="fr-CA" dirty="0"/>
              <a:t>Notez vos réflexions en utilisant l’organisateur graphique.</a:t>
            </a:r>
          </a:p>
        </p:txBody>
      </p:sp>
      <p:pic>
        <p:nvPicPr>
          <p:cNvPr id="12" name="Picture 11">
            <a:extLst>
              <a:ext uri="{FF2B5EF4-FFF2-40B4-BE49-F238E27FC236}">
                <a16:creationId xmlns:a16="http://schemas.microsoft.com/office/drawing/2014/main" id="{85AAB20A-3797-324A-9F0E-127ED6D852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8849">
            <a:off x="6393818" y="3183572"/>
            <a:ext cx="2166762" cy="191184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993836E-3B15-BE46-B2CE-3B4299D579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97296" y="1700808"/>
            <a:ext cx="2166762" cy="1911849"/>
          </a:xfrm>
          <a:prstGeom prst="rect">
            <a:avLst/>
          </a:prstGeom>
          <a:ln>
            <a:noFill/>
          </a:ln>
          <a:effectLst>
            <a:outerShdw blurRad="292100" dist="139700" dir="2700000" algn="tl" rotWithShape="0">
              <a:srgbClr val="333333">
                <a:alpha val="65000"/>
              </a:srgbClr>
            </a:outerShdw>
          </a:effectLst>
        </p:spPr>
      </p:pic>
      <p:sp>
        <p:nvSpPr>
          <p:cNvPr id="9" name="Footer Placeholder 4">
            <a:extLst>
              <a:ext uri="{FF2B5EF4-FFF2-40B4-BE49-F238E27FC236}">
                <a16:creationId xmlns:a16="http://schemas.microsoft.com/office/drawing/2014/main" id="{07649FF0-59E4-4641-892E-37448E1DAAEB}"/>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13" name="Content Placeholder 2">
            <a:extLst>
              <a:ext uri="{FF2B5EF4-FFF2-40B4-BE49-F238E27FC236}">
                <a16:creationId xmlns:a16="http://schemas.microsoft.com/office/drawing/2014/main" id="{6A5D4A38-B458-1843-8E92-0AE633CC6D80}"/>
              </a:ext>
            </a:extLst>
          </p:cNvPr>
          <p:cNvSpPr txBox="1">
            <a:spLocks/>
          </p:cNvSpPr>
          <p:nvPr/>
        </p:nvSpPr>
        <p:spPr>
          <a:xfrm>
            <a:off x="323528" y="1052736"/>
            <a:ext cx="8280920" cy="561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500" b="1" dirty="0"/>
              <a:t>Ronde 1 – </a:t>
            </a:r>
            <a:r>
              <a:rPr lang="fr-CA" sz="2500" b="1" dirty="0">
                <a:solidFill>
                  <a:srgbClr val="D45D75"/>
                </a:solidFill>
              </a:rPr>
              <a:t>Scénarios fictifs</a:t>
            </a:r>
          </a:p>
        </p:txBody>
      </p:sp>
    </p:spTree>
    <p:extLst>
      <p:ext uri="{BB962C8B-B14F-4D97-AF65-F5344CB8AC3E}">
        <p14:creationId xmlns:p14="http://schemas.microsoft.com/office/powerpoint/2010/main" val="313442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CEBE-99E5-2F4C-A23F-F85765453F1D}"/>
              </a:ext>
            </a:extLst>
          </p:cNvPr>
          <p:cNvSpPr>
            <a:spLocks noGrp="1"/>
          </p:cNvSpPr>
          <p:nvPr>
            <p:ph type="title"/>
          </p:nvPr>
        </p:nvSpPr>
        <p:spPr/>
        <p:txBody>
          <a:bodyPr/>
          <a:lstStyle/>
          <a:p>
            <a:r>
              <a:rPr lang="fr-CA" dirty="0"/>
              <a:t>Activité</a:t>
            </a:r>
          </a:p>
        </p:txBody>
      </p:sp>
      <p:sp>
        <p:nvSpPr>
          <p:cNvPr id="5" name="Slide Number Placeholder 4">
            <a:extLst>
              <a:ext uri="{FF2B5EF4-FFF2-40B4-BE49-F238E27FC236}">
                <a16:creationId xmlns:a16="http://schemas.microsoft.com/office/drawing/2014/main" id="{4A6DC639-CD01-9E40-871C-DFA0D247E9AA}"/>
              </a:ext>
            </a:extLst>
          </p:cNvPr>
          <p:cNvSpPr>
            <a:spLocks noGrp="1"/>
          </p:cNvSpPr>
          <p:nvPr>
            <p:ph type="sldNum" sz="quarter" idx="12"/>
          </p:nvPr>
        </p:nvSpPr>
        <p:spPr/>
        <p:txBody>
          <a:bodyPr/>
          <a:lstStyle/>
          <a:p>
            <a:fld id="{6EE9CC64-E1AB-452A-863F-96DDDA204470}" type="slidenum">
              <a:rPr lang="en-CA" smtClean="0"/>
              <a:pPr/>
              <a:t>19</a:t>
            </a:fld>
            <a:endParaRPr lang="en-CA" dirty="0"/>
          </a:p>
        </p:txBody>
      </p:sp>
      <p:sp>
        <p:nvSpPr>
          <p:cNvPr id="7" name="Content Placeholder 2">
            <a:extLst>
              <a:ext uri="{FF2B5EF4-FFF2-40B4-BE49-F238E27FC236}">
                <a16:creationId xmlns:a16="http://schemas.microsoft.com/office/drawing/2014/main" id="{F282C1EB-05C2-BF43-8ECE-1F580FA9E1DB}"/>
              </a:ext>
            </a:extLst>
          </p:cNvPr>
          <p:cNvSpPr txBox="1">
            <a:spLocks/>
          </p:cNvSpPr>
          <p:nvPr/>
        </p:nvSpPr>
        <p:spPr>
          <a:xfrm>
            <a:off x="539552" y="1844823"/>
            <a:ext cx="5357744" cy="4511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t>Lisez les cartes B, C, et D (stratégies) à voix haute.</a:t>
            </a:r>
          </a:p>
          <a:p>
            <a:pPr marL="0" indent="0">
              <a:buNone/>
            </a:pPr>
            <a:r>
              <a:rPr lang="fr-CA" dirty="0"/>
              <a:t>Discutez et déterminez si la carte modifie le niveau de fiabilité que vous avez attribué au scénario.</a:t>
            </a:r>
          </a:p>
          <a:p>
            <a:pPr marL="0" indent="0">
              <a:buNone/>
            </a:pPr>
            <a:r>
              <a:rPr lang="fr-CA" dirty="0"/>
              <a:t>Notez vos réflexions en utilisant l’organisateur graphique.</a:t>
            </a:r>
          </a:p>
          <a:p>
            <a:pPr marL="0" indent="0">
              <a:buNone/>
            </a:pPr>
            <a:endParaRPr lang="fr-CA" dirty="0"/>
          </a:p>
        </p:txBody>
      </p:sp>
      <p:pic>
        <p:nvPicPr>
          <p:cNvPr id="8" name="Picture 7">
            <a:extLst>
              <a:ext uri="{FF2B5EF4-FFF2-40B4-BE49-F238E27FC236}">
                <a16:creationId xmlns:a16="http://schemas.microsoft.com/office/drawing/2014/main" id="{CCAA3710-FDB7-4C44-B170-6DDD7643E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188849">
            <a:off x="6393818" y="3183572"/>
            <a:ext cx="2166762" cy="191184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8FC1112-BF1E-B842-BA74-8B175DEEDC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97296" y="1700808"/>
            <a:ext cx="2166762" cy="1911848"/>
          </a:xfrm>
          <a:prstGeom prst="rect">
            <a:avLst/>
          </a:prstGeom>
          <a:ln>
            <a:noFill/>
          </a:ln>
          <a:effectLst>
            <a:outerShdw blurRad="292100" dist="139700" dir="2700000" algn="tl" rotWithShape="0">
              <a:srgbClr val="333333">
                <a:alpha val="65000"/>
              </a:srgbClr>
            </a:outerShdw>
          </a:effectLst>
        </p:spPr>
      </p:pic>
      <p:sp>
        <p:nvSpPr>
          <p:cNvPr id="10" name="Footer Placeholder 4">
            <a:extLst>
              <a:ext uri="{FF2B5EF4-FFF2-40B4-BE49-F238E27FC236}">
                <a16:creationId xmlns:a16="http://schemas.microsoft.com/office/drawing/2014/main" id="{9F8DE939-E4E0-334C-84FE-18CAE990F186}"/>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12" name="Content Placeholder 2">
            <a:extLst>
              <a:ext uri="{FF2B5EF4-FFF2-40B4-BE49-F238E27FC236}">
                <a16:creationId xmlns:a16="http://schemas.microsoft.com/office/drawing/2014/main" id="{A4404D1A-EA5E-EE43-B378-458F287E79DC}"/>
              </a:ext>
            </a:extLst>
          </p:cNvPr>
          <p:cNvSpPr txBox="1">
            <a:spLocks/>
          </p:cNvSpPr>
          <p:nvPr/>
        </p:nvSpPr>
        <p:spPr>
          <a:xfrm>
            <a:off x="323528" y="1052736"/>
            <a:ext cx="8280920" cy="561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500" b="1" dirty="0"/>
              <a:t>Ronde 1 – </a:t>
            </a:r>
            <a:r>
              <a:rPr lang="fr-CA" sz="2500" b="1" dirty="0">
                <a:solidFill>
                  <a:srgbClr val="D45D75"/>
                </a:solidFill>
              </a:rPr>
              <a:t>Scénarios fictifs</a:t>
            </a:r>
          </a:p>
        </p:txBody>
      </p:sp>
    </p:spTree>
    <p:extLst>
      <p:ext uri="{BB962C8B-B14F-4D97-AF65-F5344CB8AC3E}">
        <p14:creationId xmlns:p14="http://schemas.microsoft.com/office/powerpoint/2010/main" val="71068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A887-52E4-104A-B00F-D10AE67823A6}"/>
              </a:ext>
            </a:extLst>
          </p:cNvPr>
          <p:cNvSpPr>
            <a:spLocks noGrp="1"/>
          </p:cNvSpPr>
          <p:nvPr>
            <p:ph type="title"/>
          </p:nvPr>
        </p:nvSpPr>
        <p:spPr/>
        <p:txBody>
          <a:bodyPr/>
          <a:lstStyle/>
          <a:p>
            <a:r>
              <a:rPr lang="fr-CA" dirty="0"/>
              <a:t>Question d’enquête</a:t>
            </a:r>
            <a:endParaRPr lang="en-US" dirty="0"/>
          </a:p>
        </p:txBody>
      </p:sp>
      <p:sp>
        <p:nvSpPr>
          <p:cNvPr id="5" name="Slide Number Placeholder 4">
            <a:extLst>
              <a:ext uri="{FF2B5EF4-FFF2-40B4-BE49-F238E27FC236}">
                <a16:creationId xmlns:a16="http://schemas.microsoft.com/office/drawing/2014/main" id="{0B8091E6-02F3-1C47-A823-1AF49DBD32DB}"/>
              </a:ext>
            </a:extLst>
          </p:cNvPr>
          <p:cNvSpPr>
            <a:spLocks noGrp="1"/>
          </p:cNvSpPr>
          <p:nvPr>
            <p:ph type="sldNum" sz="quarter" idx="12"/>
          </p:nvPr>
        </p:nvSpPr>
        <p:spPr/>
        <p:txBody>
          <a:bodyPr/>
          <a:lstStyle/>
          <a:p>
            <a:fld id="{6EE9CC64-E1AB-452A-863F-96DDDA204470}" type="slidenum">
              <a:rPr lang="en-CA" smtClean="0"/>
              <a:pPr/>
              <a:t>2</a:t>
            </a:fld>
            <a:endParaRPr lang="en-CA" dirty="0"/>
          </a:p>
        </p:txBody>
      </p:sp>
      <p:sp>
        <p:nvSpPr>
          <p:cNvPr id="6" name="Content Placeholder 2">
            <a:extLst>
              <a:ext uri="{FF2B5EF4-FFF2-40B4-BE49-F238E27FC236}">
                <a16:creationId xmlns:a16="http://schemas.microsoft.com/office/drawing/2014/main" id="{5A779114-82F8-684A-BF98-818D17613FCB}"/>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3600" b="1" dirty="0">
                <a:latin typeface="Arial" panose="020B0604020202020204" pitchFamily="34" charset="0"/>
                <a:cs typeface="Arial" panose="020B0604020202020204" pitchFamily="34" charset="0"/>
              </a:rPr>
              <a:t>Comment pouvons-nous savoir </a:t>
            </a:r>
            <a:br>
              <a:rPr lang="fr-CA" sz="3600" b="1" dirty="0">
                <a:latin typeface="Arial" panose="020B0604020202020204" pitchFamily="34" charset="0"/>
                <a:cs typeface="Arial" panose="020B0604020202020204" pitchFamily="34" charset="0"/>
              </a:rPr>
            </a:br>
            <a:r>
              <a:rPr lang="fr-CA" sz="3600" b="1" dirty="0">
                <a:latin typeface="Arial" panose="020B0604020202020204" pitchFamily="34" charset="0"/>
                <a:cs typeface="Arial" panose="020B0604020202020204" pitchFamily="34" charset="0"/>
              </a:rPr>
              <a:t>si une information sur un enjeu électoral ou politique est fiable?</a:t>
            </a:r>
            <a:endParaRPr lang="en-CA" sz="5400" b="1" dirty="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E5FAB0C3-B27D-1641-99B9-A6E26CBF6B53}"/>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1620145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CEBE-99E5-2F4C-A23F-F85765453F1D}"/>
              </a:ext>
            </a:extLst>
          </p:cNvPr>
          <p:cNvSpPr>
            <a:spLocks noGrp="1"/>
          </p:cNvSpPr>
          <p:nvPr>
            <p:ph type="title"/>
          </p:nvPr>
        </p:nvSpPr>
        <p:spPr/>
        <p:txBody>
          <a:bodyPr/>
          <a:lstStyle/>
          <a:p>
            <a:r>
              <a:rPr lang="fr-CA" dirty="0"/>
              <a:t>Activité</a:t>
            </a:r>
          </a:p>
        </p:txBody>
      </p:sp>
      <p:sp>
        <p:nvSpPr>
          <p:cNvPr id="5" name="Slide Number Placeholder 4">
            <a:extLst>
              <a:ext uri="{FF2B5EF4-FFF2-40B4-BE49-F238E27FC236}">
                <a16:creationId xmlns:a16="http://schemas.microsoft.com/office/drawing/2014/main" id="{4A6DC639-CD01-9E40-871C-DFA0D247E9AA}"/>
              </a:ext>
            </a:extLst>
          </p:cNvPr>
          <p:cNvSpPr>
            <a:spLocks noGrp="1"/>
          </p:cNvSpPr>
          <p:nvPr>
            <p:ph type="sldNum" sz="quarter" idx="12"/>
          </p:nvPr>
        </p:nvSpPr>
        <p:spPr/>
        <p:txBody>
          <a:bodyPr/>
          <a:lstStyle/>
          <a:p>
            <a:fld id="{6EE9CC64-E1AB-452A-863F-96DDDA204470}" type="slidenum">
              <a:rPr lang="en-CA" smtClean="0"/>
              <a:pPr/>
              <a:t>20</a:t>
            </a:fld>
            <a:endParaRPr lang="en-CA" dirty="0"/>
          </a:p>
        </p:txBody>
      </p:sp>
      <p:sp>
        <p:nvSpPr>
          <p:cNvPr id="7" name="Content Placeholder 2">
            <a:extLst>
              <a:ext uri="{FF2B5EF4-FFF2-40B4-BE49-F238E27FC236}">
                <a16:creationId xmlns:a16="http://schemas.microsoft.com/office/drawing/2014/main" id="{F282C1EB-05C2-BF43-8ECE-1F580FA9E1DB}"/>
              </a:ext>
            </a:extLst>
          </p:cNvPr>
          <p:cNvSpPr txBox="1">
            <a:spLocks/>
          </p:cNvSpPr>
          <p:nvPr/>
        </p:nvSpPr>
        <p:spPr>
          <a:xfrm>
            <a:off x="539552" y="1844823"/>
            <a:ext cx="5256584"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t>Lisez la carte E (réponse) </a:t>
            </a:r>
            <a:br>
              <a:rPr lang="fr-CA" b="1" dirty="0"/>
            </a:br>
            <a:r>
              <a:rPr lang="fr-CA" b="1" dirty="0"/>
              <a:t>à voix haute.</a:t>
            </a:r>
          </a:p>
          <a:p>
            <a:pPr marL="0" indent="0">
              <a:buNone/>
            </a:pPr>
            <a:r>
              <a:rPr lang="fr-CA" dirty="0"/>
              <a:t>Discutez et déterminez le niveau final de fiabilité du scénario. Justifiez votre note.</a:t>
            </a:r>
          </a:p>
          <a:p>
            <a:pPr marL="0" indent="0">
              <a:buNone/>
            </a:pPr>
            <a:r>
              <a:rPr lang="fr-CA" dirty="0"/>
              <a:t>Notez vos réflexions en utilisant l’organisateur graphique.</a:t>
            </a:r>
          </a:p>
        </p:txBody>
      </p:sp>
      <p:pic>
        <p:nvPicPr>
          <p:cNvPr id="8" name="Picture 7">
            <a:extLst>
              <a:ext uri="{FF2B5EF4-FFF2-40B4-BE49-F238E27FC236}">
                <a16:creationId xmlns:a16="http://schemas.microsoft.com/office/drawing/2014/main" id="{CCAA3710-FDB7-4C44-B170-6DDD7643E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188849">
            <a:off x="6393819" y="3183572"/>
            <a:ext cx="2166761" cy="191184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8FC1112-BF1E-B842-BA74-8B175DEEDC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97297" y="1700808"/>
            <a:ext cx="2166761" cy="1911848"/>
          </a:xfrm>
          <a:prstGeom prst="rect">
            <a:avLst/>
          </a:prstGeom>
          <a:ln>
            <a:noFill/>
          </a:ln>
          <a:effectLst>
            <a:outerShdw blurRad="292100" dist="139700" dir="2700000" algn="tl" rotWithShape="0">
              <a:srgbClr val="333333">
                <a:alpha val="65000"/>
              </a:srgbClr>
            </a:outerShdw>
          </a:effectLst>
        </p:spPr>
      </p:pic>
      <p:sp>
        <p:nvSpPr>
          <p:cNvPr id="10" name="Footer Placeholder 4">
            <a:extLst>
              <a:ext uri="{FF2B5EF4-FFF2-40B4-BE49-F238E27FC236}">
                <a16:creationId xmlns:a16="http://schemas.microsoft.com/office/drawing/2014/main" id="{46CE2CE5-911A-D745-B778-D54507D2752D}"/>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12" name="Content Placeholder 2">
            <a:extLst>
              <a:ext uri="{FF2B5EF4-FFF2-40B4-BE49-F238E27FC236}">
                <a16:creationId xmlns:a16="http://schemas.microsoft.com/office/drawing/2014/main" id="{29138E11-BE7B-1A49-A1CF-3F143D65CFF8}"/>
              </a:ext>
            </a:extLst>
          </p:cNvPr>
          <p:cNvSpPr txBox="1">
            <a:spLocks/>
          </p:cNvSpPr>
          <p:nvPr/>
        </p:nvSpPr>
        <p:spPr>
          <a:xfrm>
            <a:off x="323528" y="1052736"/>
            <a:ext cx="8280920" cy="561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500" b="1" dirty="0"/>
              <a:t>Ronde 1 – </a:t>
            </a:r>
            <a:r>
              <a:rPr lang="fr-CA" sz="2500" b="1" dirty="0">
                <a:solidFill>
                  <a:srgbClr val="D45D75"/>
                </a:solidFill>
              </a:rPr>
              <a:t>Scénarios fictifs</a:t>
            </a:r>
          </a:p>
        </p:txBody>
      </p:sp>
    </p:spTree>
    <p:extLst>
      <p:ext uri="{BB962C8B-B14F-4D97-AF65-F5344CB8AC3E}">
        <p14:creationId xmlns:p14="http://schemas.microsoft.com/office/powerpoint/2010/main" val="118358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3119-5F7C-0142-9874-38342CC97612}"/>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07D5326A-00C8-E448-8546-93B911C3A5BF}"/>
              </a:ext>
            </a:extLst>
          </p:cNvPr>
          <p:cNvSpPr>
            <a:spLocks noGrp="1"/>
          </p:cNvSpPr>
          <p:nvPr>
            <p:ph idx="1"/>
          </p:nvPr>
        </p:nvSpPr>
        <p:spPr/>
        <p:txBody>
          <a:bodyPr/>
          <a:lstStyle/>
          <a:p>
            <a:pPr marL="0" indent="0">
              <a:buNone/>
            </a:pPr>
            <a:r>
              <a:rPr lang="fr-CA" b="1" dirty="0"/>
              <a:t>Faites part de vos réflexions :</a:t>
            </a:r>
          </a:p>
          <a:p>
            <a:pPr marL="0" indent="0">
              <a:buNone/>
            </a:pPr>
            <a:r>
              <a:rPr lang="fr-CA" dirty="0"/>
              <a:t>Lisez la carte A (scénario) à la classe.</a:t>
            </a:r>
          </a:p>
          <a:p>
            <a:r>
              <a:rPr lang="fr-CA" dirty="0"/>
              <a:t>Notre note de fiabilité finale est…</a:t>
            </a:r>
          </a:p>
          <a:p>
            <a:r>
              <a:rPr lang="fr-CA" dirty="0"/>
              <a:t>La stratégie qui a été la plus utile est…</a:t>
            </a:r>
          </a:p>
        </p:txBody>
      </p:sp>
      <p:sp>
        <p:nvSpPr>
          <p:cNvPr id="5" name="Slide Number Placeholder 4">
            <a:extLst>
              <a:ext uri="{FF2B5EF4-FFF2-40B4-BE49-F238E27FC236}">
                <a16:creationId xmlns:a16="http://schemas.microsoft.com/office/drawing/2014/main" id="{C79E0C38-AC60-AB40-A03D-D653CCF83D2C}"/>
              </a:ext>
            </a:extLst>
          </p:cNvPr>
          <p:cNvSpPr>
            <a:spLocks noGrp="1"/>
          </p:cNvSpPr>
          <p:nvPr>
            <p:ph type="sldNum" sz="quarter" idx="12"/>
          </p:nvPr>
        </p:nvSpPr>
        <p:spPr/>
        <p:txBody>
          <a:bodyPr/>
          <a:lstStyle/>
          <a:p>
            <a:fld id="{6EE9CC64-E1AB-452A-863F-96DDDA204470}" type="slidenum">
              <a:rPr lang="en-CA" smtClean="0"/>
              <a:pPr/>
              <a:t>21</a:t>
            </a:fld>
            <a:endParaRPr lang="en-CA" dirty="0"/>
          </a:p>
        </p:txBody>
      </p:sp>
      <p:sp>
        <p:nvSpPr>
          <p:cNvPr id="6" name="Footer Placeholder 4">
            <a:extLst>
              <a:ext uri="{FF2B5EF4-FFF2-40B4-BE49-F238E27FC236}">
                <a16:creationId xmlns:a16="http://schemas.microsoft.com/office/drawing/2014/main" id="{86B7CE5E-7323-194D-AA96-F67E4E756B9C}"/>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335094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p:txBody>
          <a:bodyPr/>
          <a:lstStyle/>
          <a:p>
            <a:r>
              <a:rPr lang="fr-CA" dirty="0"/>
              <a:t>Activité</a:t>
            </a:r>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539552" y="2492896"/>
            <a:ext cx="8064896" cy="3633266"/>
          </a:xfrm>
        </p:spPr>
        <p:txBody>
          <a:bodyPr>
            <a:normAutofit/>
          </a:bodyPr>
          <a:lstStyle/>
          <a:p>
            <a:pPr marL="0" indent="0" algn="ctr">
              <a:buNone/>
            </a:pPr>
            <a:r>
              <a:rPr lang="fr-CA" sz="3600" b="1" dirty="0"/>
              <a:t>Ronde 2 – </a:t>
            </a:r>
            <a:r>
              <a:rPr lang="fr-CA" sz="3600" b="1" dirty="0">
                <a:solidFill>
                  <a:srgbClr val="7D2D48"/>
                </a:solidFill>
              </a:rPr>
              <a:t>Scénarios réels</a:t>
            </a:r>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22</a:t>
            </a:fld>
            <a:endParaRPr lang="en-CA" dirty="0"/>
          </a:p>
        </p:txBody>
      </p:sp>
      <p:sp>
        <p:nvSpPr>
          <p:cNvPr id="6" name="Footer Placeholder 4">
            <a:extLst>
              <a:ext uri="{FF2B5EF4-FFF2-40B4-BE49-F238E27FC236}">
                <a16:creationId xmlns:a16="http://schemas.microsoft.com/office/drawing/2014/main" id="{9062FFAD-801A-0248-B8D4-2B18CF116307}"/>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87896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16B3-8E12-4041-A389-68CF76F1E49B}"/>
              </a:ext>
            </a:extLst>
          </p:cNvPr>
          <p:cNvSpPr>
            <a:spLocks noGrp="1"/>
          </p:cNvSpPr>
          <p:nvPr>
            <p:ph type="title"/>
          </p:nvPr>
        </p:nvSpPr>
        <p:spPr/>
        <p:txBody>
          <a:bodyPr/>
          <a:lstStyle/>
          <a:p>
            <a:r>
              <a:rPr lang="fr-CA" dirty="0"/>
              <a:t>Activité</a:t>
            </a:r>
          </a:p>
        </p:txBody>
      </p:sp>
      <p:sp>
        <p:nvSpPr>
          <p:cNvPr id="3" name="Content Placeholder 2">
            <a:extLst>
              <a:ext uri="{FF2B5EF4-FFF2-40B4-BE49-F238E27FC236}">
                <a16:creationId xmlns:a16="http://schemas.microsoft.com/office/drawing/2014/main" id="{60D53074-9766-DC44-BE06-74CFBEA6FE6F}"/>
              </a:ext>
            </a:extLst>
          </p:cNvPr>
          <p:cNvSpPr>
            <a:spLocks noGrp="1"/>
          </p:cNvSpPr>
          <p:nvPr>
            <p:ph idx="1"/>
          </p:nvPr>
        </p:nvSpPr>
        <p:spPr>
          <a:xfrm>
            <a:off x="323528" y="1052736"/>
            <a:ext cx="8280920" cy="561899"/>
          </a:xfrm>
        </p:spPr>
        <p:txBody>
          <a:bodyPr>
            <a:noAutofit/>
          </a:bodyPr>
          <a:lstStyle/>
          <a:p>
            <a:pPr marL="0" indent="0">
              <a:buNone/>
            </a:pPr>
            <a:r>
              <a:rPr lang="fr-CA" sz="2500" b="1" dirty="0"/>
              <a:t>Ronde 2 – </a:t>
            </a:r>
            <a:r>
              <a:rPr lang="fr-CA" sz="2500" b="1" dirty="0">
                <a:solidFill>
                  <a:srgbClr val="7D2D48"/>
                </a:solidFill>
              </a:rPr>
              <a:t>Scénarios réels</a:t>
            </a:r>
          </a:p>
        </p:txBody>
      </p:sp>
      <p:sp>
        <p:nvSpPr>
          <p:cNvPr id="5" name="Slide Number Placeholder 4">
            <a:extLst>
              <a:ext uri="{FF2B5EF4-FFF2-40B4-BE49-F238E27FC236}">
                <a16:creationId xmlns:a16="http://schemas.microsoft.com/office/drawing/2014/main" id="{019FCED8-E579-3C40-9856-FF46576BA90E}"/>
              </a:ext>
            </a:extLst>
          </p:cNvPr>
          <p:cNvSpPr>
            <a:spLocks noGrp="1"/>
          </p:cNvSpPr>
          <p:nvPr>
            <p:ph type="sldNum" sz="quarter" idx="12"/>
          </p:nvPr>
        </p:nvSpPr>
        <p:spPr/>
        <p:txBody>
          <a:bodyPr/>
          <a:lstStyle/>
          <a:p>
            <a:fld id="{6EE9CC64-E1AB-452A-863F-96DDDA204470}" type="slidenum">
              <a:rPr lang="en-CA" smtClean="0"/>
              <a:pPr/>
              <a:t>23</a:t>
            </a:fld>
            <a:endParaRPr lang="en-CA" dirty="0"/>
          </a:p>
        </p:txBody>
      </p:sp>
      <p:sp>
        <p:nvSpPr>
          <p:cNvPr id="6" name="Content Placeholder 2">
            <a:extLst>
              <a:ext uri="{FF2B5EF4-FFF2-40B4-BE49-F238E27FC236}">
                <a16:creationId xmlns:a16="http://schemas.microsoft.com/office/drawing/2014/main" id="{F6342350-2778-9E4B-A99A-5EA22FD10576}"/>
              </a:ext>
            </a:extLst>
          </p:cNvPr>
          <p:cNvSpPr txBox="1">
            <a:spLocks/>
          </p:cNvSpPr>
          <p:nvPr/>
        </p:nvSpPr>
        <p:spPr>
          <a:xfrm>
            <a:off x="539552" y="1844823"/>
            <a:ext cx="8064896"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b="1" dirty="0"/>
              <a:t>Préparation</a:t>
            </a:r>
          </a:p>
          <a:p>
            <a:pPr marL="0" indent="0">
              <a:buNone/>
            </a:pPr>
            <a:r>
              <a:rPr lang="fr-CA" dirty="0"/>
              <a:t>Votre groupe aura besoin :</a:t>
            </a:r>
          </a:p>
          <a:p>
            <a:r>
              <a:rPr lang="fr-CA" dirty="0"/>
              <a:t>de la feuille </a:t>
            </a:r>
            <a:r>
              <a:rPr lang="fr-CA" i="1" dirty="0"/>
              <a:t>Cinq stratégies numériques;</a:t>
            </a:r>
          </a:p>
          <a:p>
            <a:r>
              <a:rPr lang="fr-CA" dirty="0"/>
              <a:t>de l’organisateur graphique;</a:t>
            </a:r>
          </a:p>
          <a:p>
            <a:r>
              <a:rPr lang="fr-CA" dirty="0"/>
              <a:t>des scénarios de la ronde 2 (cartes).</a:t>
            </a:r>
          </a:p>
        </p:txBody>
      </p:sp>
      <p:sp>
        <p:nvSpPr>
          <p:cNvPr id="7" name="Footer Placeholder 4">
            <a:extLst>
              <a:ext uri="{FF2B5EF4-FFF2-40B4-BE49-F238E27FC236}">
                <a16:creationId xmlns:a16="http://schemas.microsoft.com/office/drawing/2014/main" id="{C7023EE8-9EA5-C249-9139-B2F123FF69D9}"/>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318461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fr-CA" dirty="0"/>
              <a:t>Activité</a:t>
            </a:r>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24</a:t>
            </a:fld>
            <a:endParaRPr lang="en-CA" dirty="0"/>
          </a:p>
        </p:txBody>
      </p:sp>
      <p:pic>
        <p:nvPicPr>
          <p:cNvPr id="17" name="Picture 16">
            <a:extLst>
              <a:ext uri="{FF2B5EF4-FFF2-40B4-BE49-F238E27FC236}">
                <a16:creationId xmlns:a16="http://schemas.microsoft.com/office/drawing/2014/main" id="{96ED307F-F98B-444E-9379-2F5AE21DA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6892">
            <a:off x="6350715" y="2867148"/>
            <a:ext cx="2166762" cy="2804046"/>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41D969F-F82E-CA43-B8F9-C00C9409E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2648" y="1378201"/>
            <a:ext cx="2166762" cy="2804046"/>
          </a:xfrm>
          <a:prstGeom prst="rect">
            <a:avLst/>
          </a:prstGeom>
          <a:ln>
            <a:noFill/>
          </a:ln>
          <a:effectLst>
            <a:outerShdw blurRad="292100" dist="139700" dir="2700000" algn="tl" rotWithShape="0">
              <a:srgbClr val="333333">
                <a:alpha val="65000"/>
              </a:srgbClr>
            </a:outerShdw>
          </a:effectLst>
        </p:spPr>
      </p:pic>
      <p:sp>
        <p:nvSpPr>
          <p:cNvPr id="9" name="Footer Placeholder 4">
            <a:extLst>
              <a:ext uri="{FF2B5EF4-FFF2-40B4-BE49-F238E27FC236}">
                <a16:creationId xmlns:a16="http://schemas.microsoft.com/office/drawing/2014/main" id="{7733A78B-2A91-1F4C-B53E-5DABFDD894E5}"/>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12" name="Content Placeholder 2">
            <a:extLst>
              <a:ext uri="{FF2B5EF4-FFF2-40B4-BE49-F238E27FC236}">
                <a16:creationId xmlns:a16="http://schemas.microsoft.com/office/drawing/2014/main" id="{90EADC8E-3BA6-5D43-A1B9-CA2FED33BD9D}"/>
              </a:ext>
            </a:extLst>
          </p:cNvPr>
          <p:cNvSpPr txBox="1">
            <a:spLocks/>
          </p:cNvSpPr>
          <p:nvPr/>
        </p:nvSpPr>
        <p:spPr>
          <a:xfrm>
            <a:off x="323528" y="1052736"/>
            <a:ext cx="8280920" cy="561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500" b="1"/>
              <a:t>Ronde 2 – </a:t>
            </a:r>
            <a:r>
              <a:rPr lang="fr-CA" sz="2500" b="1">
                <a:solidFill>
                  <a:srgbClr val="7D2D48"/>
                </a:solidFill>
              </a:rPr>
              <a:t>Scénarios réels</a:t>
            </a:r>
            <a:endParaRPr lang="fr-CA" sz="2500" b="1" dirty="0">
              <a:solidFill>
                <a:srgbClr val="7D2D48"/>
              </a:solidFill>
            </a:endParaRPr>
          </a:p>
        </p:txBody>
      </p:sp>
      <p:sp>
        <p:nvSpPr>
          <p:cNvPr id="13" name="Content Placeholder 2">
            <a:extLst>
              <a:ext uri="{FF2B5EF4-FFF2-40B4-BE49-F238E27FC236}">
                <a16:creationId xmlns:a16="http://schemas.microsoft.com/office/drawing/2014/main" id="{D1F2B9FA-1C36-8743-A70C-D0D97D85C2F5}"/>
              </a:ext>
            </a:extLst>
          </p:cNvPr>
          <p:cNvSpPr txBox="1">
            <a:spLocks/>
          </p:cNvSpPr>
          <p:nvPr/>
        </p:nvSpPr>
        <p:spPr>
          <a:xfrm>
            <a:off x="539552" y="1844823"/>
            <a:ext cx="5400600"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t>Lisez la carte A (scénario) </a:t>
            </a:r>
            <a:br>
              <a:rPr lang="fr-CA" b="1" dirty="0"/>
            </a:br>
            <a:r>
              <a:rPr lang="fr-CA" b="1" dirty="0"/>
              <a:t>à voix haute.</a:t>
            </a:r>
          </a:p>
          <a:p>
            <a:pPr marL="0" indent="0">
              <a:buNone/>
            </a:pPr>
            <a:r>
              <a:rPr lang="fr-CA" dirty="0"/>
              <a:t>Discutez du scénario et déterminez dans quelle mesure il est fiable.</a:t>
            </a:r>
          </a:p>
          <a:p>
            <a:pPr marL="0" indent="0">
              <a:buNone/>
            </a:pPr>
            <a:r>
              <a:rPr lang="fr-CA" dirty="0"/>
              <a:t>Notez vos réflexions en utilisant l’organisateur graphique.</a:t>
            </a:r>
          </a:p>
        </p:txBody>
      </p:sp>
    </p:spTree>
    <p:extLst>
      <p:ext uri="{BB962C8B-B14F-4D97-AF65-F5344CB8AC3E}">
        <p14:creationId xmlns:p14="http://schemas.microsoft.com/office/powerpoint/2010/main" val="415651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fr-CA" dirty="0"/>
              <a:t>Activité</a:t>
            </a:r>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25</a:t>
            </a:fld>
            <a:endParaRPr lang="en-CA" dirty="0"/>
          </a:p>
        </p:txBody>
      </p:sp>
      <p:pic>
        <p:nvPicPr>
          <p:cNvPr id="17" name="Picture 16">
            <a:extLst>
              <a:ext uri="{FF2B5EF4-FFF2-40B4-BE49-F238E27FC236}">
                <a16:creationId xmlns:a16="http://schemas.microsoft.com/office/drawing/2014/main" id="{96ED307F-F98B-444E-9379-2F5AE21DA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6892">
            <a:off x="6350715" y="2867149"/>
            <a:ext cx="2166762" cy="280404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41D969F-F82E-CA43-B8F9-C00C9409E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2648" y="1378202"/>
            <a:ext cx="2166762" cy="2804044"/>
          </a:xfrm>
          <a:prstGeom prst="rect">
            <a:avLst/>
          </a:prstGeom>
          <a:ln>
            <a:noFill/>
          </a:ln>
          <a:effectLst>
            <a:outerShdw blurRad="292100" dist="139700" dir="2700000" algn="tl" rotWithShape="0">
              <a:srgbClr val="333333">
                <a:alpha val="65000"/>
              </a:srgbClr>
            </a:outerShdw>
          </a:effectLst>
        </p:spPr>
      </p:pic>
      <p:sp>
        <p:nvSpPr>
          <p:cNvPr id="9" name="Footer Placeholder 4">
            <a:extLst>
              <a:ext uri="{FF2B5EF4-FFF2-40B4-BE49-F238E27FC236}">
                <a16:creationId xmlns:a16="http://schemas.microsoft.com/office/drawing/2014/main" id="{BC545F98-CCFD-0A4A-8C4D-767539912853}"/>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12" name="Content Placeholder 2">
            <a:extLst>
              <a:ext uri="{FF2B5EF4-FFF2-40B4-BE49-F238E27FC236}">
                <a16:creationId xmlns:a16="http://schemas.microsoft.com/office/drawing/2014/main" id="{8DC1FDEB-01B4-934D-A879-275C7501A487}"/>
              </a:ext>
            </a:extLst>
          </p:cNvPr>
          <p:cNvSpPr txBox="1">
            <a:spLocks/>
          </p:cNvSpPr>
          <p:nvPr/>
        </p:nvSpPr>
        <p:spPr>
          <a:xfrm>
            <a:off x="323528" y="1052736"/>
            <a:ext cx="8280920" cy="561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500" b="1"/>
              <a:t>Ronde 2 – </a:t>
            </a:r>
            <a:r>
              <a:rPr lang="fr-CA" sz="2500" b="1">
                <a:solidFill>
                  <a:srgbClr val="7D2D48"/>
                </a:solidFill>
              </a:rPr>
              <a:t>Scénarios réels</a:t>
            </a:r>
            <a:endParaRPr lang="fr-CA" sz="2500" b="1" dirty="0">
              <a:solidFill>
                <a:srgbClr val="7D2D48"/>
              </a:solidFill>
            </a:endParaRPr>
          </a:p>
        </p:txBody>
      </p:sp>
      <p:sp>
        <p:nvSpPr>
          <p:cNvPr id="13" name="Content Placeholder 2">
            <a:extLst>
              <a:ext uri="{FF2B5EF4-FFF2-40B4-BE49-F238E27FC236}">
                <a16:creationId xmlns:a16="http://schemas.microsoft.com/office/drawing/2014/main" id="{49F4E017-2FFD-C341-B440-C613FAD40934}"/>
              </a:ext>
            </a:extLst>
          </p:cNvPr>
          <p:cNvSpPr txBox="1">
            <a:spLocks/>
          </p:cNvSpPr>
          <p:nvPr/>
        </p:nvSpPr>
        <p:spPr>
          <a:xfrm>
            <a:off x="539552" y="1844823"/>
            <a:ext cx="5357744" cy="4511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t>Lisez les cartes B, C, et D (stratégies) à voix haute.</a:t>
            </a:r>
          </a:p>
          <a:p>
            <a:pPr marL="0" indent="0">
              <a:buNone/>
            </a:pPr>
            <a:r>
              <a:rPr lang="fr-CA" dirty="0"/>
              <a:t>Discutez et déterminez si la carte modifie le niveau de fiabilité que vous avez attribué au scénario.</a:t>
            </a:r>
          </a:p>
          <a:p>
            <a:pPr marL="0" indent="0">
              <a:buNone/>
            </a:pPr>
            <a:r>
              <a:rPr lang="fr-CA" dirty="0"/>
              <a:t>Notez vos réflexions en utilisant l’organisateur graphique.</a:t>
            </a:r>
          </a:p>
          <a:p>
            <a:pPr marL="0" indent="0">
              <a:buNone/>
            </a:pPr>
            <a:endParaRPr lang="fr-CA" dirty="0"/>
          </a:p>
        </p:txBody>
      </p:sp>
    </p:spTree>
    <p:extLst>
      <p:ext uri="{BB962C8B-B14F-4D97-AF65-F5344CB8AC3E}">
        <p14:creationId xmlns:p14="http://schemas.microsoft.com/office/powerpoint/2010/main" val="342875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F6A-06DC-634F-978A-7A9B8B7FD68E}"/>
              </a:ext>
            </a:extLst>
          </p:cNvPr>
          <p:cNvSpPr>
            <a:spLocks noGrp="1"/>
          </p:cNvSpPr>
          <p:nvPr>
            <p:ph type="title"/>
          </p:nvPr>
        </p:nvSpPr>
        <p:spPr/>
        <p:txBody>
          <a:bodyPr/>
          <a:lstStyle/>
          <a:p>
            <a:r>
              <a:rPr lang="fr-CA" dirty="0"/>
              <a:t>Activité</a:t>
            </a:r>
          </a:p>
        </p:txBody>
      </p:sp>
      <p:sp>
        <p:nvSpPr>
          <p:cNvPr id="5" name="Slide Number Placeholder 4">
            <a:extLst>
              <a:ext uri="{FF2B5EF4-FFF2-40B4-BE49-F238E27FC236}">
                <a16:creationId xmlns:a16="http://schemas.microsoft.com/office/drawing/2014/main" id="{315120C8-8A88-E749-8CB9-DAEA1B7B5C0D}"/>
              </a:ext>
            </a:extLst>
          </p:cNvPr>
          <p:cNvSpPr>
            <a:spLocks noGrp="1"/>
          </p:cNvSpPr>
          <p:nvPr>
            <p:ph type="sldNum" sz="quarter" idx="12"/>
          </p:nvPr>
        </p:nvSpPr>
        <p:spPr/>
        <p:txBody>
          <a:bodyPr/>
          <a:lstStyle/>
          <a:p>
            <a:fld id="{6EE9CC64-E1AB-452A-863F-96DDDA204470}" type="slidenum">
              <a:rPr lang="en-CA" smtClean="0"/>
              <a:pPr/>
              <a:t>26</a:t>
            </a:fld>
            <a:endParaRPr lang="en-CA" dirty="0"/>
          </a:p>
        </p:txBody>
      </p:sp>
      <p:pic>
        <p:nvPicPr>
          <p:cNvPr id="17" name="Picture 16">
            <a:extLst>
              <a:ext uri="{FF2B5EF4-FFF2-40B4-BE49-F238E27FC236}">
                <a16:creationId xmlns:a16="http://schemas.microsoft.com/office/drawing/2014/main" id="{96ED307F-F98B-444E-9379-2F5AE21DA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186892">
            <a:off x="6350715" y="2867149"/>
            <a:ext cx="2166761" cy="280404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41D969F-F82E-CA43-B8F9-C00C9409E7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2649" y="1378202"/>
            <a:ext cx="2166761" cy="2804044"/>
          </a:xfrm>
          <a:prstGeom prst="rect">
            <a:avLst/>
          </a:prstGeom>
          <a:ln>
            <a:noFill/>
          </a:ln>
          <a:effectLst>
            <a:outerShdw blurRad="292100" dist="139700" dir="2700000" algn="tl" rotWithShape="0">
              <a:srgbClr val="333333">
                <a:alpha val="65000"/>
              </a:srgbClr>
            </a:outerShdw>
          </a:effectLst>
        </p:spPr>
      </p:pic>
      <p:sp>
        <p:nvSpPr>
          <p:cNvPr id="9" name="Footer Placeholder 4">
            <a:extLst>
              <a:ext uri="{FF2B5EF4-FFF2-40B4-BE49-F238E27FC236}">
                <a16:creationId xmlns:a16="http://schemas.microsoft.com/office/drawing/2014/main" id="{693AAD71-966E-4940-A879-76996E865668}"/>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12" name="Content Placeholder 2">
            <a:extLst>
              <a:ext uri="{FF2B5EF4-FFF2-40B4-BE49-F238E27FC236}">
                <a16:creationId xmlns:a16="http://schemas.microsoft.com/office/drawing/2014/main" id="{D8814EEE-4C0A-2045-B3E9-D03EA3C80AE6}"/>
              </a:ext>
            </a:extLst>
          </p:cNvPr>
          <p:cNvSpPr txBox="1">
            <a:spLocks/>
          </p:cNvSpPr>
          <p:nvPr/>
        </p:nvSpPr>
        <p:spPr>
          <a:xfrm>
            <a:off x="323528" y="1052736"/>
            <a:ext cx="8280920" cy="561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500" b="1"/>
              <a:t>Ronde 2 – </a:t>
            </a:r>
            <a:r>
              <a:rPr lang="fr-CA" sz="2500" b="1">
                <a:solidFill>
                  <a:srgbClr val="7D2D48"/>
                </a:solidFill>
              </a:rPr>
              <a:t>Scénarios réels</a:t>
            </a:r>
            <a:endParaRPr lang="fr-CA" sz="2500" b="1" dirty="0">
              <a:solidFill>
                <a:srgbClr val="7D2D48"/>
              </a:solidFill>
            </a:endParaRPr>
          </a:p>
        </p:txBody>
      </p:sp>
      <p:sp>
        <p:nvSpPr>
          <p:cNvPr id="13" name="Content Placeholder 2">
            <a:extLst>
              <a:ext uri="{FF2B5EF4-FFF2-40B4-BE49-F238E27FC236}">
                <a16:creationId xmlns:a16="http://schemas.microsoft.com/office/drawing/2014/main" id="{3A625444-C6BC-DB48-B257-834D908EEAA7}"/>
              </a:ext>
            </a:extLst>
          </p:cNvPr>
          <p:cNvSpPr txBox="1">
            <a:spLocks/>
          </p:cNvSpPr>
          <p:nvPr/>
        </p:nvSpPr>
        <p:spPr>
          <a:xfrm>
            <a:off x="539552" y="1844823"/>
            <a:ext cx="5256584" cy="4281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t>Lisez la carte E (réponse) </a:t>
            </a:r>
            <a:br>
              <a:rPr lang="fr-CA" b="1" dirty="0"/>
            </a:br>
            <a:r>
              <a:rPr lang="fr-CA" b="1" dirty="0"/>
              <a:t>à voix haute.</a:t>
            </a:r>
          </a:p>
          <a:p>
            <a:pPr marL="0" indent="0">
              <a:buNone/>
            </a:pPr>
            <a:r>
              <a:rPr lang="fr-CA" dirty="0"/>
              <a:t>Discutez et déterminez le niveau final de fiabilité du scénario. Justifiez votre note.</a:t>
            </a:r>
          </a:p>
          <a:p>
            <a:pPr marL="0" indent="0">
              <a:buNone/>
            </a:pPr>
            <a:r>
              <a:rPr lang="fr-CA" dirty="0"/>
              <a:t>Notez vos réflexions en utilisant l’organisateur graphique.</a:t>
            </a:r>
          </a:p>
        </p:txBody>
      </p:sp>
    </p:spTree>
    <p:extLst>
      <p:ext uri="{BB962C8B-B14F-4D97-AF65-F5344CB8AC3E}">
        <p14:creationId xmlns:p14="http://schemas.microsoft.com/office/powerpoint/2010/main" val="2519489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2DE-60F8-5041-B29A-C6B4F7E05AEF}"/>
              </a:ext>
            </a:extLst>
          </p:cNvPr>
          <p:cNvSpPr>
            <a:spLocks noGrp="1"/>
          </p:cNvSpPr>
          <p:nvPr>
            <p:ph type="title"/>
          </p:nvPr>
        </p:nvSpPr>
        <p:spPr/>
        <p:txBody>
          <a:bodyPr/>
          <a:lstStyle/>
          <a:p>
            <a:r>
              <a:rPr lang="en-US" dirty="0"/>
              <a:t>Consolidation</a:t>
            </a:r>
          </a:p>
        </p:txBody>
      </p:sp>
      <p:sp>
        <p:nvSpPr>
          <p:cNvPr id="5" name="Slide Number Placeholder 4">
            <a:extLst>
              <a:ext uri="{FF2B5EF4-FFF2-40B4-BE49-F238E27FC236}">
                <a16:creationId xmlns:a16="http://schemas.microsoft.com/office/drawing/2014/main" id="{2C423AD4-C3D9-AF43-8A2F-F070976F0171}"/>
              </a:ext>
            </a:extLst>
          </p:cNvPr>
          <p:cNvSpPr>
            <a:spLocks noGrp="1"/>
          </p:cNvSpPr>
          <p:nvPr>
            <p:ph type="sldNum" sz="quarter" idx="12"/>
          </p:nvPr>
        </p:nvSpPr>
        <p:spPr/>
        <p:txBody>
          <a:bodyPr/>
          <a:lstStyle/>
          <a:p>
            <a:fld id="{6EE9CC64-E1AB-452A-863F-96DDDA204470}" type="slidenum">
              <a:rPr lang="en-CA" smtClean="0"/>
              <a:pPr/>
              <a:t>27</a:t>
            </a:fld>
            <a:endParaRPr lang="en-CA" dirty="0"/>
          </a:p>
        </p:txBody>
      </p:sp>
      <p:sp>
        <p:nvSpPr>
          <p:cNvPr id="7" name="Footer Placeholder 4">
            <a:extLst>
              <a:ext uri="{FF2B5EF4-FFF2-40B4-BE49-F238E27FC236}">
                <a16:creationId xmlns:a16="http://schemas.microsoft.com/office/drawing/2014/main" id="{2B7CD52E-F2B9-014E-92B3-61578EE66E21}"/>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9" name="Content Placeholder 2">
            <a:extLst>
              <a:ext uri="{FF2B5EF4-FFF2-40B4-BE49-F238E27FC236}">
                <a16:creationId xmlns:a16="http://schemas.microsoft.com/office/drawing/2014/main" id="{95ECC640-EA70-694D-8BB0-CA04BEC6A15A}"/>
              </a:ext>
            </a:extLst>
          </p:cNvPr>
          <p:cNvSpPr>
            <a:spLocks noGrp="1"/>
          </p:cNvSpPr>
          <p:nvPr>
            <p:ph idx="1"/>
          </p:nvPr>
        </p:nvSpPr>
        <p:spPr>
          <a:xfrm>
            <a:off x="539552" y="1811957"/>
            <a:ext cx="8147248" cy="4314206"/>
          </a:xfrm>
        </p:spPr>
        <p:txBody>
          <a:bodyPr/>
          <a:lstStyle/>
          <a:p>
            <a:pPr marL="0" indent="0">
              <a:buNone/>
            </a:pPr>
            <a:r>
              <a:rPr lang="fr-CA" b="1" dirty="0"/>
              <a:t>Faites part de vos réflexions :</a:t>
            </a:r>
          </a:p>
          <a:p>
            <a:pPr marL="0" indent="0">
              <a:buNone/>
            </a:pPr>
            <a:r>
              <a:rPr lang="fr-CA" dirty="0"/>
              <a:t>Lisez la carte A (scénario) à la classe.</a:t>
            </a:r>
          </a:p>
          <a:p>
            <a:r>
              <a:rPr lang="fr-CA" dirty="0"/>
              <a:t>Notre note de fiabilité finale est…</a:t>
            </a:r>
          </a:p>
          <a:p>
            <a:r>
              <a:rPr lang="fr-CA" dirty="0"/>
              <a:t>La stratégie qui a été la plus utile est…</a:t>
            </a:r>
          </a:p>
        </p:txBody>
      </p:sp>
    </p:spTree>
    <p:extLst>
      <p:ext uri="{BB962C8B-B14F-4D97-AF65-F5344CB8AC3E}">
        <p14:creationId xmlns:p14="http://schemas.microsoft.com/office/powerpoint/2010/main" val="385980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EAD7-882A-394E-A726-EE9A301EB35C}"/>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C4BA9FC7-B9D5-A647-9C83-38531D060503}"/>
              </a:ext>
            </a:extLst>
          </p:cNvPr>
          <p:cNvSpPr>
            <a:spLocks noGrp="1"/>
          </p:cNvSpPr>
          <p:nvPr>
            <p:ph idx="1"/>
          </p:nvPr>
        </p:nvSpPr>
        <p:spPr>
          <a:xfrm>
            <a:off x="539552" y="1417637"/>
            <a:ext cx="8147248" cy="4819675"/>
          </a:xfrm>
        </p:spPr>
        <p:txBody>
          <a:bodyPr/>
          <a:lstStyle/>
          <a:p>
            <a:pPr marL="0" indent="0">
              <a:buNone/>
            </a:pPr>
            <a:r>
              <a:rPr lang="fr-CA" b="1" dirty="0"/>
              <a:t>Discussion :</a:t>
            </a:r>
          </a:p>
          <a:p>
            <a:r>
              <a:rPr lang="fr-CA" dirty="0"/>
              <a:t>Selon vous, quelles sont les meilleures mesures à prendre à l’égard des informations fausses ou trompeuses en ligne?</a:t>
            </a:r>
          </a:p>
          <a:p>
            <a:r>
              <a:rPr lang="fr-CA" dirty="0"/>
              <a:t>Qu’est-ce qui vous a le plus étonné au cours de cette activité?</a:t>
            </a:r>
          </a:p>
          <a:p>
            <a:r>
              <a:rPr lang="fr-CA" dirty="0"/>
              <a:t>Selon vous, comment la </a:t>
            </a:r>
            <a:r>
              <a:rPr lang="fr-CA" dirty="0" err="1"/>
              <a:t>mésinformation</a:t>
            </a:r>
            <a:r>
              <a:rPr lang="fr-CA" dirty="0"/>
              <a:t> et </a:t>
            </a:r>
            <a:br>
              <a:rPr lang="fr-CA" dirty="0"/>
            </a:br>
            <a:r>
              <a:rPr lang="fr-CA" dirty="0"/>
              <a:t>la désinformation pourraient-elles influencer </a:t>
            </a:r>
            <a:br>
              <a:rPr lang="fr-CA" dirty="0"/>
            </a:br>
            <a:r>
              <a:rPr lang="fr-CA" dirty="0"/>
              <a:t>nos élections?</a:t>
            </a:r>
          </a:p>
        </p:txBody>
      </p:sp>
      <p:sp>
        <p:nvSpPr>
          <p:cNvPr id="5" name="Slide Number Placeholder 4">
            <a:extLst>
              <a:ext uri="{FF2B5EF4-FFF2-40B4-BE49-F238E27FC236}">
                <a16:creationId xmlns:a16="http://schemas.microsoft.com/office/drawing/2014/main" id="{045BC319-7E7D-D048-B72C-7B6F2D44CFE0}"/>
              </a:ext>
            </a:extLst>
          </p:cNvPr>
          <p:cNvSpPr>
            <a:spLocks noGrp="1"/>
          </p:cNvSpPr>
          <p:nvPr>
            <p:ph type="sldNum" sz="quarter" idx="12"/>
          </p:nvPr>
        </p:nvSpPr>
        <p:spPr/>
        <p:txBody>
          <a:bodyPr/>
          <a:lstStyle/>
          <a:p>
            <a:fld id="{6EE9CC64-E1AB-452A-863F-96DDDA204470}" type="slidenum">
              <a:rPr lang="en-CA" smtClean="0"/>
              <a:pPr/>
              <a:t>28</a:t>
            </a:fld>
            <a:endParaRPr lang="en-CA" dirty="0"/>
          </a:p>
        </p:txBody>
      </p:sp>
      <p:sp>
        <p:nvSpPr>
          <p:cNvPr id="6" name="Footer Placeholder 4">
            <a:extLst>
              <a:ext uri="{FF2B5EF4-FFF2-40B4-BE49-F238E27FC236}">
                <a16:creationId xmlns:a16="http://schemas.microsoft.com/office/drawing/2014/main" id="{BE0E1FE2-7A6D-2E4F-9300-F3B3A41FAC16}"/>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327124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EAD7-882A-394E-A726-EE9A301EB35C}"/>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C4BA9FC7-B9D5-A647-9C83-38531D060503}"/>
              </a:ext>
            </a:extLst>
          </p:cNvPr>
          <p:cNvSpPr>
            <a:spLocks noGrp="1"/>
          </p:cNvSpPr>
          <p:nvPr>
            <p:ph idx="1"/>
          </p:nvPr>
        </p:nvSpPr>
        <p:spPr/>
        <p:txBody>
          <a:bodyPr/>
          <a:lstStyle/>
          <a:p>
            <a:pPr marL="0" indent="0">
              <a:buNone/>
            </a:pPr>
            <a:r>
              <a:rPr lang="fr-CA" b="1" dirty="0"/>
              <a:t>Réflexion individuelle :</a:t>
            </a:r>
          </a:p>
          <a:p>
            <a:pPr marL="514350" lvl="0" indent="-514350">
              <a:buFont typeface="+mj-lt"/>
              <a:buAutoNum type="arabicPeriod"/>
            </a:pPr>
            <a:r>
              <a:rPr lang="fr-CA" dirty="0"/>
              <a:t>Une chose que j’ai apprise est que…</a:t>
            </a:r>
          </a:p>
          <a:p>
            <a:pPr marL="514350" lvl="0" indent="-514350">
              <a:buFont typeface="+mj-lt"/>
              <a:buAutoNum type="arabicPeriod"/>
            </a:pPr>
            <a:r>
              <a:rPr lang="fr-CA" dirty="0"/>
              <a:t>La prochaine fois que je veux savoir si une information en ligne est vraie, je vais…</a:t>
            </a:r>
          </a:p>
          <a:p>
            <a:pPr marL="514350" lvl="0" indent="-514350">
              <a:buFont typeface="+mj-lt"/>
              <a:buAutoNum type="arabicPeriod"/>
            </a:pPr>
            <a:r>
              <a:rPr lang="fr-CA" dirty="0"/>
              <a:t>Dans une démocratie, pour être un citoyen engagé et informé, il est important de…</a:t>
            </a:r>
          </a:p>
        </p:txBody>
      </p:sp>
      <p:sp>
        <p:nvSpPr>
          <p:cNvPr id="5" name="Slide Number Placeholder 4">
            <a:extLst>
              <a:ext uri="{FF2B5EF4-FFF2-40B4-BE49-F238E27FC236}">
                <a16:creationId xmlns:a16="http://schemas.microsoft.com/office/drawing/2014/main" id="{045BC319-7E7D-D048-B72C-7B6F2D44CFE0}"/>
              </a:ext>
            </a:extLst>
          </p:cNvPr>
          <p:cNvSpPr>
            <a:spLocks noGrp="1"/>
          </p:cNvSpPr>
          <p:nvPr>
            <p:ph type="sldNum" sz="quarter" idx="12"/>
          </p:nvPr>
        </p:nvSpPr>
        <p:spPr/>
        <p:txBody>
          <a:bodyPr/>
          <a:lstStyle/>
          <a:p>
            <a:fld id="{6EE9CC64-E1AB-452A-863F-96DDDA204470}" type="slidenum">
              <a:rPr lang="en-CA" smtClean="0"/>
              <a:pPr/>
              <a:t>29</a:t>
            </a:fld>
            <a:endParaRPr lang="en-CA" dirty="0"/>
          </a:p>
        </p:txBody>
      </p:sp>
      <p:sp>
        <p:nvSpPr>
          <p:cNvPr id="6" name="Footer Placeholder 4">
            <a:extLst>
              <a:ext uri="{FF2B5EF4-FFF2-40B4-BE49-F238E27FC236}">
                <a16:creationId xmlns:a16="http://schemas.microsoft.com/office/drawing/2014/main" id="{334500A8-DE4E-9B44-8ABE-6807E487FD4A}"/>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164219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329011"/>
          </a:xfrm>
        </p:spPr>
        <p:txBody>
          <a:bodyPr/>
          <a:lstStyle/>
          <a:p>
            <a:pPr marL="0" indent="0">
              <a:spcBef>
                <a:spcPts val="0"/>
              </a:spcBef>
              <a:spcAft>
                <a:spcPts val="1200"/>
              </a:spcAft>
              <a:buNone/>
            </a:pPr>
            <a:r>
              <a:rPr lang="fr-CA" sz="3000" b="1" dirty="0"/>
              <a:t>Vrai ou faux?</a:t>
            </a:r>
          </a:p>
          <a:p>
            <a:pPr marL="0" indent="0">
              <a:buNone/>
            </a:pPr>
            <a:r>
              <a:rPr lang="fr-CA" dirty="0"/>
              <a:t>Shakespeare a inventé le prénom « Jessica ».</a:t>
            </a:r>
            <a:endParaRPr lang="fr-CA" b="1"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3</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356992"/>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600" b="1" dirty="0"/>
              <a:t>Réponse : </a:t>
            </a:r>
            <a:r>
              <a:rPr lang="fr-CA" sz="2600" b="1" i="1" dirty="0">
                <a:solidFill>
                  <a:srgbClr val="D45D75"/>
                </a:solidFill>
              </a:rPr>
              <a:t>Vrai.</a:t>
            </a:r>
          </a:p>
        </p:txBody>
      </p:sp>
      <p:sp>
        <p:nvSpPr>
          <p:cNvPr id="7" name="Footer Placeholder 4">
            <a:extLst>
              <a:ext uri="{FF2B5EF4-FFF2-40B4-BE49-F238E27FC236}">
                <a16:creationId xmlns:a16="http://schemas.microsoft.com/office/drawing/2014/main" id="{34A8FB5D-ABC4-3E42-B01D-8094DCD29E3B}"/>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6404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329011"/>
          </a:xfrm>
        </p:spPr>
        <p:txBody>
          <a:bodyPr/>
          <a:lstStyle/>
          <a:p>
            <a:pPr marL="0" indent="0">
              <a:spcBef>
                <a:spcPts val="0"/>
              </a:spcBef>
              <a:spcAft>
                <a:spcPts val="1200"/>
              </a:spcAft>
              <a:buNone/>
            </a:pPr>
            <a:r>
              <a:rPr lang="fr-CA" sz="3000" b="1" dirty="0"/>
              <a:t>Vrai ou faux?</a:t>
            </a:r>
          </a:p>
          <a:p>
            <a:pPr marL="0" indent="0">
              <a:buNone/>
            </a:pPr>
            <a:r>
              <a:rPr lang="fr-CA" dirty="0"/>
              <a:t>Le lait de l’hippopotame est bleu.</a:t>
            </a:r>
            <a:endParaRPr lang="en-US" b="1"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4</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356992"/>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600" b="1" dirty="0"/>
              <a:t>Réponse : </a:t>
            </a:r>
            <a:r>
              <a:rPr lang="fr-CA" sz="2600" b="1" i="1" dirty="0">
                <a:solidFill>
                  <a:srgbClr val="D45D75"/>
                </a:solidFill>
              </a:rPr>
              <a:t>Faux. Il est rose.</a:t>
            </a:r>
          </a:p>
        </p:txBody>
      </p:sp>
      <p:sp>
        <p:nvSpPr>
          <p:cNvPr id="7" name="Footer Placeholder 4">
            <a:extLst>
              <a:ext uri="{FF2B5EF4-FFF2-40B4-BE49-F238E27FC236}">
                <a16:creationId xmlns:a16="http://schemas.microsoft.com/office/drawing/2014/main" id="{7245C24E-D228-4F47-AE8F-692EDF702A5E}"/>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30044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424936" cy="1944216"/>
          </a:xfrm>
        </p:spPr>
        <p:txBody>
          <a:bodyPr>
            <a:normAutofit/>
          </a:bodyPr>
          <a:lstStyle/>
          <a:p>
            <a:pPr marL="0" indent="0">
              <a:spcBef>
                <a:spcPts val="0"/>
              </a:spcBef>
              <a:spcAft>
                <a:spcPts val="1200"/>
              </a:spcAft>
              <a:buNone/>
            </a:pPr>
            <a:r>
              <a:rPr lang="fr-CA" sz="3000" b="1" dirty="0"/>
              <a:t>Vrai ou faux?</a:t>
            </a:r>
          </a:p>
          <a:p>
            <a:pPr marL="0" indent="0">
              <a:buNone/>
            </a:pPr>
            <a:r>
              <a:rPr lang="fr-CA" sz="2750" dirty="0"/>
              <a:t>Les mammouths existaient toujours lorsque les Égyptiens ont construit la grande pyramide de Gizeh.</a:t>
            </a:r>
            <a:r>
              <a:rPr lang="en-CA" sz="2750" dirty="0"/>
              <a:t> </a:t>
            </a:r>
            <a:endParaRPr lang="fr-CA" sz="2750" b="1"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5</a:t>
            </a:fld>
            <a:endParaRPr lang="en-CA" dirty="0"/>
          </a:p>
        </p:txBody>
      </p:sp>
      <p:sp>
        <p:nvSpPr>
          <p:cNvPr id="6" name="Content Placeholder 2">
            <a:extLst>
              <a:ext uri="{FF2B5EF4-FFF2-40B4-BE49-F238E27FC236}">
                <a16:creationId xmlns:a16="http://schemas.microsoft.com/office/drawing/2014/main" id="{758B6EBF-8014-CF48-A68B-F202209F7418}"/>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600" b="1" dirty="0"/>
              <a:t>Réponse : </a:t>
            </a:r>
            <a:r>
              <a:rPr lang="fr-CA" sz="2600" b="1" i="1" dirty="0">
                <a:solidFill>
                  <a:srgbClr val="D45D75"/>
                </a:solidFill>
              </a:rPr>
              <a:t>Vrai.</a:t>
            </a:r>
          </a:p>
        </p:txBody>
      </p:sp>
      <p:sp>
        <p:nvSpPr>
          <p:cNvPr id="7" name="Footer Placeholder 4">
            <a:extLst>
              <a:ext uri="{FF2B5EF4-FFF2-40B4-BE49-F238E27FC236}">
                <a16:creationId xmlns:a16="http://schemas.microsoft.com/office/drawing/2014/main" id="{024C4AD5-DF03-1149-9524-4AC18C2F3F5C}"/>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Tree>
    <p:extLst>
      <p:ext uri="{BB962C8B-B14F-4D97-AF65-F5344CB8AC3E}">
        <p14:creationId xmlns:p14="http://schemas.microsoft.com/office/powerpoint/2010/main" val="27291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761059"/>
          </a:xfrm>
        </p:spPr>
        <p:txBody>
          <a:bodyPr>
            <a:normAutofit/>
          </a:bodyPr>
          <a:lstStyle/>
          <a:p>
            <a:pPr marL="0" indent="0">
              <a:spcBef>
                <a:spcPts val="0"/>
              </a:spcBef>
              <a:spcAft>
                <a:spcPts val="1200"/>
              </a:spcAft>
              <a:buNone/>
            </a:pPr>
            <a:r>
              <a:rPr lang="fr-CA" sz="3000" b="1" dirty="0"/>
              <a:t>Vrai ou faux?</a:t>
            </a:r>
          </a:p>
          <a:p>
            <a:pPr marL="0" indent="0">
              <a:buNone/>
            </a:pPr>
            <a:r>
              <a:rPr lang="fr-CA" dirty="0"/>
              <a:t>Les scientifiques ont trouvé 100 000 balles de </a:t>
            </a:r>
            <a:br>
              <a:rPr lang="fr-CA" dirty="0"/>
            </a:br>
            <a:r>
              <a:rPr lang="fr-CA" dirty="0"/>
              <a:t>golf dans le Loch Ness.</a:t>
            </a:r>
            <a:endParaRPr lang="en-US" b="1"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6</a:t>
            </a:fld>
            <a:endParaRPr lang="en-CA" dirty="0"/>
          </a:p>
        </p:txBody>
      </p:sp>
      <p:sp>
        <p:nvSpPr>
          <p:cNvPr id="7" name="Footer Placeholder 4">
            <a:extLst>
              <a:ext uri="{FF2B5EF4-FFF2-40B4-BE49-F238E27FC236}">
                <a16:creationId xmlns:a16="http://schemas.microsoft.com/office/drawing/2014/main" id="{295A3AC1-30A8-4645-936F-8B2BF7F8ED52}"/>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8" name="Content Placeholder 2">
            <a:extLst>
              <a:ext uri="{FF2B5EF4-FFF2-40B4-BE49-F238E27FC236}">
                <a16:creationId xmlns:a16="http://schemas.microsoft.com/office/drawing/2014/main" id="{A931BDD5-EE8F-0A42-9F29-CC4C6C4786D9}"/>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600" b="1" dirty="0"/>
              <a:t>Réponse : </a:t>
            </a:r>
            <a:r>
              <a:rPr lang="fr-CA" sz="2600" b="1" i="1" dirty="0">
                <a:solidFill>
                  <a:srgbClr val="D45D75"/>
                </a:solidFill>
              </a:rPr>
              <a:t>Vrai.</a:t>
            </a:r>
          </a:p>
        </p:txBody>
      </p:sp>
    </p:spTree>
    <p:extLst>
      <p:ext uri="{BB962C8B-B14F-4D97-AF65-F5344CB8AC3E}">
        <p14:creationId xmlns:p14="http://schemas.microsoft.com/office/powerpoint/2010/main" val="34485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761059"/>
          </a:xfrm>
        </p:spPr>
        <p:txBody>
          <a:bodyPr>
            <a:normAutofit/>
          </a:bodyPr>
          <a:lstStyle/>
          <a:p>
            <a:pPr marL="0" indent="0">
              <a:spcBef>
                <a:spcPts val="0"/>
              </a:spcBef>
              <a:spcAft>
                <a:spcPts val="1200"/>
              </a:spcAft>
              <a:buNone/>
            </a:pPr>
            <a:r>
              <a:rPr lang="fr-CA" sz="3000" b="1" dirty="0"/>
              <a:t>Vrai ou faux?</a:t>
            </a:r>
          </a:p>
          <a:p>
            <a:pPr marL="0" indent="0">
              <a:buNone/>
            </a:pPr>
            <a:r>
              <a:rPr lang="fr-CA" dirty="0"/>
              <a:t>L’Agence spatiale canadienne a inventé l’aspirateur de marque </a:t>
            </a:r>
            <a:r>
              <a:rPr lang="fr-CA" dirty="0" err="1"/>
              <a:t>Dustbuster</a:t>
            </a:r>
            <a:r>
              <a:rPr lang="fr-CA" dirty="0"/>
              <a:t>.</a:t>
            </a:r>
            <a:endParaRPr lang="en-US" b="1"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7</a:t>
            </a:fld>
            <a:endParaRPr lang="en-CA" dirty="0"/>
          </a:p>
        </p:txBody>
      </p:sp>
      <p:sp>
        <p:nvSpPr>
          <p:cNvPr id="7" name="Footer Placeholder 4">
            <a:extLst>
              <a:ext uri="{FF2B5EF4-FFF2-40B4-BE49-F238E27FC236}">
                <a16:creationId xmlns:a16="http://schemas.microsoft.com/office/drawing/2014/main" id="{8A015104-1EF5-1F4A-8E7D-CA9C2FB1B9AE}"/>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8" name="Content Placeholder 2">
            <a:extLst>
              <a:ext uri="{FF2B5EF4-FFF2-40B4-BE49-F238E27FC236}">
                <a16:creationId xmlns:a16="http://schemas.microsoft.com/office/drawing/2014/main" id="{C798F8B8-9AD6-C843-8F4F-E194EA3BD5CA}"/>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600" b="1" dirty="0"/>
              <a:t>Réponse : </a:t>
            </a:r>
            <a:r>
              <a:rPr lang="fr-CA" sz="2600" b="1" i="1" dirty="0">
                <a:solidFill>
                  <a:srgbClr val="D45D75"/>
                </a:solidFill>
              </a:rPr>
              <a:t>Faux.</a:t>
            </a:r>
          </a:p>
        </p:txBody>
      </p:sp>
    </p:spTree>
    <p:extLst>
      <p:ext uri="{BB962C8B-B14F-4D97-AF65-F5344CB8AC3E}">
        <p14:creationId xmlns:p14="http://schemas.microsoft.com/office/powerpoint/2010/main" val="15425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147248" cy="1761059"/>
          </a:xfrm>
        </p:spPr>
        <p:txBody>
          <a:bodyPr>
            <a:normAutofit/>
          </a:bodyPr>
          <a:lstStyle/>
          <a:p>
            <a:pPr marL="0" indent="0">
              <a:spcBef>
                <a:spcPts val="0"/>
              </a:spcBef>
              <a:spcAft>
                <a:spcPts val="1200"/>
              </a:spcAft>
              <a:buNone/>
            </a:pPr>
            <a:r>
              <a:rPr lang="fr-CA" sz="3000" b="1" dirty="0"/>
              <a:t>Vrai ou faux?</a:t>
            </a:r>
          </a:p>
          <a:p>
            <a:pPr marL="0" indent="0">
              <a:buNone/>
            </a:pPr>
            <a:r>
              <a:rPr lang="fr-CA" dirty="0"/>
              <a:t>Le premier propriétaire de la Joconde avait accroché le tableau dans sa salle de bain.</a:t>
            </a:r>
            <a:endParaRPr lang="en-US" b="1" dirty="0"/>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8</a:t>
            </a:fld>
            <a:endParaRPr lang="en-CA" dirty="0"/>
          </a:p>
        </p:txBody>
      </p:sp>
      <p:sp>
        <p:nvSpPr>
          <p:cNvPr id="7" name="Footer Placeholder 4">
            <a:extLst>
              <a:ext uri="{FF2B5EF4-FFF2-40B4-BE49-F238E27FC236}">
                <a16:creationId xmlns:a16="http://schemas.microsoft.com/office/drawing/2014/main" id="{929E6A1F-C3AE-4248-9B84-7AC543E92949}"/>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8" name="Content Placeholder 2">
            <a:extLst>
              <a:ext uri="{FF2B5EF4-FFF2-40B4-BE49-F238E27FC236}">
                <a16:creationId xmlns:a16="http://schemas.microsoft.com/office/drawing/2014/main" id="{C45BA14A-E473-1242-8DB2-64AAA103C72D}"/>
              </a:ext>
            </a:extLst>
          </p:cNvPr>
          <p:cNvSpPr txBox="1">
            <a:spLocks/>
          </p:cNvSpPr>
          <p:nvPr/>
        </p:nvSpPr>
        <p:spPr>
          <a:xfrm>
            <a:off x="539552" y="3756173"/>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600" b="1" dirty="0"/>
              <a:t>Réponse : </a:t>
            </a:r>
            <a:r>
              <a:rPr lang="fr-CA" sz="2600" b="1" i="1" dirty="0">
                <a:solidFill>
                  <a:srgbClr val="D45D75"/>
                </a:solidFill>
              </a:rPr>
              <a:t>Vrai.</a:t>
            </a:r>
          </a:p>
        </p:txBody>
      </p:sp>
    </p:spTree>
    <p:extLst>
      <p:ext uri="{BB962C8B-B14F-4D97-AF65-F5344CB8AC3E}">
        <p14:creationId xmlns:p14="http://schemas.microsoft.com/office/powerpoint/2010/main" val="252999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04C-6308-2846-8E35-B497D486C5D4}"/>
              </a:ext>
            </a:extLst>
          </p:cNvPr>
          <p:cNvSpPr>
            <a:spLocks noGrp="1"/>
          </p:cNvSpPr>
          <p:nvPr>
            <p:ph type="title"/>
          </p:nvPr>
        </p:nvSpPr>
        <p:spPr/>
        <p:txBody>
          <a:bodyPr/>
          <a:lstStyle/>
          <a:p>
            <a:r>
              <a:rPr lang="fr-CA" dirty="0"/>
              <a:t>Réflexion</a:t>
            </a:r>
            <a:r>
              <a:rPr lang="en-CA" dirty="0"/>
              <a:t> </a:t>
            </a:r>
            <a:endParaRPr lang="en-US" dirty="0"/>
          </a:p>
        </p:txBody>
      </p:sp>
      <p:sp>
        <p:nvSpPr>
          <p:cNvPr id="3" name="Content Placeholder 2">
            <a:extLst>
              <a:ext uri="{FF2B5EF4-FFF2-40B4-BE49-F238E27FC236}">
                <a16:creationId xmlns:a16="http://schemas.microsoft.com/office/drawing/2014/main" id="{BF2B7747-7AEE-084A-912C-29DD35800BCC}"/>
              </a:ext>
            </a:extLst>
          </p:cNvPr>
          <p:cNvSpPr>
            <a:spLocks noGrp="1"/>
          </p:cNvSpPr>
          <p:nvPr>
            <p:ph idx="1"/>
          </p:nvPr>
        </p:nvSpPr>
        <p:spPr>
          <a:xfrm>
            <a:off x="539552" y="1811957"/>
            <a:ext cx="8496944" cy="1761059"/>
          </a:xfrm>
        </p:spPr>
        <p:txBody>
          <a:bodyPr>
            <a:normAutofit/>
          </a:bodyPr>
          <a:lstStyle/>
          <a:p>
            <a:pPr marL="0" indent="0">
              <a:spcBef>
                <a:spcPts val="0"/>
              </a:spcBef>
              <a:spcAft>
                <a:spcPts val="1200"/>
              </a:spcAft>
              <a:buNone/>
            </a:pPr>
            <a:r>
              <a:rPr lang="fr-CA" sz="3000" b="1" dirty="0"/>
              <a:t>Vrai ou faux?</a:t>
            </a:r>
          </a:p>
          <a:p>
            <a:pPr marL="0" indent="0">
              <a:buNone/>
            </a:pPr>
            <a:r>
              <a:rPr lang="fr-CA" sz="2750" dirty="0"/>
              <a:t>Le second prénom de Sonic le Hérisson est Maurice.</a:t>
            </a:r>
            <a:r>
              <a:rPr lang="en-CA" sz="2750" dirty="0"/>
              <a:t> </a:t>
            </a:r>
          </a:p>
        </p:txBody>
      </p:sp>
      <p:sp>
        <p:nvSpPr>
          <p:cNvPr id="5" name="Slide Number Placeholder 4">
            <a:extLst>
              <a:ext uri="{FF2B5EF4-FFF2-40B4-BE49-F238E27FC236}">
                <a16:creationId xmlns:a16="http://schemas.microsoft.com/office/drawing/2014/main" id="{A0FB8C85-52C7-9B4B-8674-660D3786C495}"/>
              </a:ext>
            </a:extLst>
          </p:cNvPr>
          <p:cNvSpPr>
            <a:spLocks noGrp="1"/>
          </p:cNvSpPr>
          <p:nvPr>
            <p:ph type="sldNum" sz="quarter" idx="12"/>
          </p:nvPr>
        </p:nvSpPr>
        <p:spPr/>
        <p:txBody>
          <a:bodyPr/>
          <a:lstStyle/>
          <a:p>
            <a:fld id="{6EE9CC64-E1AB-452A-863F-96DDDA204470}" type="slidenum">
              <a:rPr lang="en-CA" smtClean="0"/>
              <a:pPr/>
              <a:t>9</a:t>
            </a:fld>
            <a:endParaRPr lang="en-CA" dirty="0"/>
          </a:p>
        </p:txBody>
      </p:sp>
      <p:sp>
        <p:nvSpPr>
          <p:cNvPr id="7" name="Footer Placeholder 4">
            <a:extLst>
              <a:ext uri="{FF2B5EF4-FFF2-40B4-BE49-F238E27FC236}">
                <a16:creationId xmlns:a16="http://schemas.microsoft.com/office/drawing/2014/main" id="{D0ACDD65-3BA3-DF4C-97D8-3A90DFBE4792}"/>
              </a:ext>
            </a:extLst>
          </p:cNvPr>
          <p:cNvSpPr>
            <a:spLocks noGrp="1"/>
          </p:cNvSpPr>
          <p:nvPr>
            <p:ph type="ftr" sz="quarter" idx="11"/>
          </p:nvPr>
        </p:nvSpPr>
        <p:spPr>
          <a:xfrm>
            <a:off x="3056012" y="6360026"/>
            <a:ext cx="3031976" cy="365125"/>
          </a:xfrm>
        </p:spPr>
        <p:txBody>
          <a:bodyPr/>
          <a:lstStyle>
            <a:lvl1pPr>
              <a:defRPr b="0">
                <a:solidFill>
                  <a:srgbClr val="7D2D48"/>
                </a:solidFill>
                <a:latin typeface="Arial" panose="020B0604020202020204" pitchFamily="34" charset="0"/>
                <a:cs typeface="Arial" panose="020B0604020202020204" pitchFamily="34" charset="0"/>
              </a:defRPr>
            </a:lvl1pPr>
          </a:lstStyle>
          <a:p>
            <a:r>
              <a:rPr lang="fr-CA" noProof="0" dirty="0"/>
              <a:t>Démocratie et compétences numériques</a:t>
            </a:r>
          </a:p>
        </p:txBody>
      </p:sp>
      <p:sp>
        <p:nvSpPr>
          <p:cNvPr id="8" name="Content Placeholder 2">
            <a:extLst>
              <a:ext uri="{FF2B5EF4-FFF2-40B4-BE49-F238E27FC236}">
                <a16:creationId xmlns:a16="http://schemas.microsoft.com/office/drawing/2014/main" id="{E7879A52-E097-C14A-A9EA-DB220294ED3C}"/>
              </a:ext>
            </a:extLst>
          </p:cNvPr>
          <p:cNvSpPr txBox="1">
            <a:spLocks/>
          </p:cNvSpPr>
          <p:nvPr/>
        </p:nvSpPr>
        <p:spPr>
          <a:xfrm>
            <a:off x="539552" y="3356992"/>
            <a:ext cx="8147248" cy="118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CA" sz="2600" b="1" dirty="0"/>
              <a:t>Réponse : </a:t>
            </a:r>
            <a:r>
              <a:rPr lang="fr-CA" sz="2600" b="1" i="1" dirty="0">
                <a:solidFill>
                  <a:srgbClr val="D45D75"/>
                </a:solidFill>
              </a:rPr>
              <a:t>Vrai.</a:t>
            </a:r>
          </a:p>
        </p:txBody>
      </p:sp>
    </p:spTree>
    <p:extLst>
      <p:ext uri="{BB962C8B-B14F-4D97-AF65-F5344CB8AC3E}">
        <p14:creationId xmlns:p14="http://schemas.microsoft.com/office/powerpoint/2010/main" val="38710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1169</TotalTime>
  <Words>1476</Words>
  <Application>Microsoft Macintosh PowerPoint</Application>
  <PresentationFormat>On-screen Show (4:3)</PresentationFormat>
  <Paragraphs>204</Paragraphs>
  <Slides>29</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Question d’enquête</vt:lpstr>
      <vt:lpstr>Réflexion</vt:lpstr>
      <vt:lpstr>Réflexion </vt:lpstr>
      <vt:lpstr>Réflexion </vt:lpstr>
      <vt:lpstr>Réflexion </vt:lpstr>
      <vt:lpstr>Réflexion </vt:lpstr>
      <vt:lpstr>Réflexion </vt:lpstr>
      <vt:lpstr>Réflexion </vt:lpstr>
      <vt:lpstr>Réflexion </vt:lpstr>
      <vt:lpstr>Réflexion </vt:lpstr>
      <vt:lpstr>Réflexion </vt:lpstr>
      <vt:lpstr>Réflexion </vt:lpstr>
      <vt:lpstr>Réflexion </vt:lpstr>
      <vt:lpstr>Réflexion </vt:lpstr>
      <vt:lpstr>Activité</vt:lpstr>
      <vt:lpstr>Activité</vt:lpstr>
      <vt:lpstr>Activité</vt:lpstr>
      <vt:lpstr>Activité</vt:lpstr>
      <vt:lpstr>Activité</vt:lpstr>
      <vt:lpstr>Consolidation</vt:lpstr>
      <vt:lpstr>Activité</vt:lpstr>
      <vt:lpstr>Activité</vt:lpstr>
      <vt:lpstr>Activité</vt:lpstr>
      <vt:lpstr>Activité</vt:lpstr>
      <vt:lpstr>Activité</vt:lpstr>
      <vt:lpstr>Consolidation</vt:lpstr>
      <vt:lpstr>Consolidation</vt:lpstr>
      <vt:lpstr>Consolidation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Michelle Horner</cp:lastModifiedBy>
  <cp:revision>179</cp:revision>
  <cp:lastPrinted>2018-11-20T16:25:36Z</cp:lastPrinted>
  <dcterms:created xsi:type="dcterms:W3CDTF">2018-11-13T16:40:11Z</dcterms:created>
  <dcterms:modified xsi:type="dcterms:W3CDTF">2023-07-18T14:55:07Z</dcterms:modified>
</cp:coreProperties>
</file>