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89" r:id="rId5"/>
    <p:sldId id="275" r:id="rId6"/>
    <p:sldId id="276" r:id="rId7"/>
    <p:sldId id="292" r:id="rId8"/>
    <p:sldId id="279" r:id="rId9"/>
    <p:sldId id="280" r:id="rId10"/>
    <p:sldId id="281" r:id="rId11"/>
    <p:sldId id="283" r:id="rId12"/>
    <p:sldId id="294" r:id="rId13"/>
    <p:sldId id="293" r:id="rId14"/>
    <p:sldId id="284" r:id="rId15"/>
    <p:sldId id="287" r:id="rId16"/>
    <p:sldId id="288" r:id="rId17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shaw, Rachel" initials="CR" lastIdx="3" clrIdx="0">
    <p:extLst>
      <p:ext uri="{19B8F6BF-5375-455C-9EA6-DF929625EA0E}">
        <p15:presenceInfo xmlns:p15="http://schemas.microsoft.com/office/powerpoint/2012/main" userId="S-1-5-21-1214440339-1123561945-1417001333-64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C2C"/>
    <a:srgbClr val="9CB533"/>
    <a:srgbClr val="39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0724" autoAdjust="0"/>
  </p:normalViewPr>
  <p:slideViewPr>
    <p:cSldViewPr>
      <p:cViewPr>
        <p:scale>
          <a:sx n="146" d="100"/>
          <a:sy n="146" d="100"/>
        </p:scale>
        <p:origin x="23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tulippe, Geneviève" userId="914cf17d-9eb4-47f3-8fe0-7a36bb2f6041" providerId="ADAL" clId="{A98EA1CC-0AE9-4D07-A952-05FA876FD373}"/>
    <pc:docChg chg="modSld">
      <pc:chgData name="Latulippe, Geneviève" userId="914cf17d-9eb4-47f3-8fe0-7a36bb2f6041" providerId="ADAL" clId="{A98EA1CC-0AE9-4D07-A952-05FA876FD373}" dt="2023-06-30T17:05:22.106" v="4" actId="207"/>
      <pc:docMkLst>
        <pc:docMk/>
      </pc:docMkLst>
      <pc:sldChg chg="modSp">
        <pc:chgData name="Latulippe, Geneviève" userId="914cf17d-9eb4-47f3-8fe0-7a36bb2f6041" providerId="ADAL" clId="{A98EA1CC-0AE9-4D07-A952-05FA876FD373}" dt="2023-06-30T17:04:59.296" v="0" actId="207"/>
        <pc:sldMkLst>
          <pc:docMk/>
          <pc:sldMk cId="731579429" sldId="258"/>
        </pc:sldMkLst>
        <pc:spChg chg="mod">
          <ac:chgData name="Latulippe, Geneviève" userId="914cf17d-9eb4-47f3-8fe0-7a36bb2f6041" providerId="ADAL" clId="{A98EA1CC-0AE9-4D07-A952-05FA876FD373}" dt="2023-06-30T17:04:59.296" v="0" actId="207"/>
          <ac:spMkLst>
            <pc:docMk/>
            <pc:sldMk cId="731579429" sldId="258"/>
            <ac:spMk id="11" creationId="{00000000-0000-0000-0000-000000000000}"/>
          </ac:spMkLst>
        </pc:spChg>
      </pc:sldChg>
      <pc:sldChg chg="modSp">
        <pc:chgData name="Latulippe, Geneviève" userId="914cf17d-9eb4-47f3-8fe0-7a36bb2f6041" providerId="ADAL" clId="{A98EA1CC-0AE9-4D07-A952-05FA876FD373}" dt="2023-06-30T17:05:13.830" v="3" actId="207"/>
        <pc:sldMkLst>
          <pc:docMk/>
          <pc:sldMk cId="1004727307" sldId="275"/>
        </pc:sldMkLst>
        <pc:spChg chg="mod">
          <ac:chgData name="Latulippe, Geneviève" userId="914cf17d-9eb4-47f3-8fe0-7a36bb2f6041" providerId="ADAL" clId="{A98EA1CC-0AE9-4D07-A952-05FA876FD373}" dt="2023-06-30T17:05:13.830" v="3" actId="207"/>
          <ac:spMkLst>
            <pc:docMk/>
            <pc:sldMk cId="1004727307" sldId="275"/>
            <ac:spMk id="11" creationId="{00000000-0000-0000-0000-000000000000}"/>
          </ac:spMkLst>
        </pc:spChg>
      </pc:sldChg>
      <pc:sldChg chg="modSp">
        <pc:chgData name="Latulippe, Geneviève" userId="914cf17d-9eb4-47f3-8fe0-7a36bb2f6041" providerId="ADAL" clId="{A98EA1CC-0AE9-4D07-A952-05FA876FD373}" dt="2023-06-30T17:05:22.106" v="4" actId="207"/>
        <pc:sldMkLst>
          <pc:docMk/>
          <pc:sldMk cId="834381330" sldId="280"/>
        </pc:sldMkLst>
        <pc:spChg chg="mod">
          <ac:chgData name="Latulippe, Geneviève" userId="914cf17d-9eb4-47f3-8fe0-7a36bb2f6041" providerId="ADAL" clId="{A98EA1CC-0AE9-4D07-A952-05FA876FD373}" dt="2023-06-30T17:05:22.106" v="4" actId="207"/>
          <ac:spMkLst>
            <pc:docMk/>
            <pc:sldMk cId="834381330" sldId="280"/>
            <ac:spMk id="11" creationId="{00000000-0000-0000-0000-000000000000}"/>
          </ac:spMkLst>
        </pc:spChg>
      </pc:sldChg>
      <pc:sldChg chg="modSp">
        <pc:chgData name="Latulippe, Geneviève" userId="914cf17d-9eb4-47f3-8fe0-7a36bb2f6041" providerId="ADAL" clId="{A98EA1CC-0AE9-4D07-A952-05FA876FD373}" dt="2023-06-30T17:05:03.414" v="1" actId="207"/>
        <pc:sldMkLst>
          <pc:docMk/>
          <pc:sldMk cId="3434983388" sldId="289"/>
        </pc:sldMkLst>
        <pc:spChg chg="mod">
          <ac:chgData name="Latulippe, Geneviève" userId="914cf17d-9eb4-47f3-8fe0-7a36bb2f6041" providerId="ADAL" clId="{A98EA1CC-0AE9-4D07-A952-05FA876FD373}" dt="2023-06-30T17:05:03.414" v="1" actId="207"/>
          <ac:spMkLst>
            <pc:docMk/>
            <pc:sldMk cId="3434983388" sldId="289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DC6044B-F0CA-4431-8174-1BE1B1D5EAFB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2328DFD-A35A-4046-A164-181D41F57C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79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élèves devront examiner l’ordre chronologique établi par les autres groupes. Choisissez, parmi les activités proposées ci-dessous, celle qui convient le mieux à vos élèves : échanges rapides, stratégie du carrousel, la stratégie des groupes d’experts ou rotation des postes de travail.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Utilisez les renseignements contextuels inclus dans le guide de l’enseignant pour dissiper les idées ou conclusions erronées qui ont été soulevées jusqu’à présent.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Le guide de l’enseignant contient plusieurs autres questions de discussion pour cette activité. Utilisez les renseignements contextuels inclus dans le guide de l’enseignant pour dissiper les idées </a:t>
            </a:r>
            <a:r>
              <a:rPr lang="fr-CA"/>
              <a:t>ou conclusions </a:t>
            </a:r>
            <a:r>
              <a:rPr lang="fr-CA" dirty="0"/>
              <a:t>erronées qui ont été soulevées jusqu’à présent.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Distribuez des copies de </a:t>
            </a:r>
            <a:r>
              <a:rPr lang="fr-CA"/>
              <a:t>l’infographie « Le </a:t>
            </a:r>
            <a:r>
              <a:rPr lang="fr-CA" dirty="0"/>
              <a:t>droit de vote aux élections fédérales, d’hier </a:t>
            </a:r>
            <a:r>
              <a:rPr lang="fr-CA"/>
              <a:t>à aujourd’hui ». </a:t>
            </a:r>
            <a:r>
              <a:rPr lang="fr-CA" dirty="0"/>
              <a:t>Lisez le texte à voix haute avant de poser les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Lisez le texte à voix haute avant de poser les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Lisez le texte à voix haute avant de poser les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Un guide de réflexion est fourni dans votre guide de l’enseignant, si vous souhaitez l’utiliser.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83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Ne demandez pas de détails </a:t>
            </a:r>
            <a:r>
              <a:rPr lang="fr-CA"/>
              <a:t>spécifiques de l’évènement</a:t>
            </a:r>
            <a:r>
              <a:rPr lang="fr-CA" dirty="0"/>
              <a:t>, </a:t>
            </a:r>
            <a:r>
              <a:rPr lang="fr-CA"/>
              <a:t>seulement les </a:t>
            </a:r>
            <a:r>
              <a:rPr lang="fr-CA" dirty="0"/>
              <a:t>émotions et les actions. Distribuez </a:t>
            </a:r>
            <a:r>
              <a:rPr lang="fr-CA"/>
              <a:t>1 ou 2 </a:t>
            </a:r>
            <a:r>
              <a:rPr lang="fr-CA" dirty="0"/>
              <a:t>petites feuilles adhésives à chaque élève </a:t>
            </a:r>
            <a:r>
              <a:rPr lang="fr-CA"/>
              <a:t>et demandez à tous </a:t>
            </a:r>
            <a:r>
              <a:rPr lang="fr-CA" dirty="0"/>
              <a:t>de noter leurs sentiments et leurs expériences.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Ne demandez pas de détails </a:t>
            </a:r>
            <a:r>
              <a:rPr lang="fr-CA"/>
              <a:t>spécifiques de l’évènement</a:t>
            </a:r>
            <a:r>
              <a:rPr lang="fr-CA" dirty="0"/>
              <a:t>, </a:t>
            </a:r>
            <a:r>
              <a:rPr lang="fr-CA"/>
              <a:t>seulement les </a:t>
            </a:r>
            <a:r>
              <a:rPr lang="fr-CA" dirty="0"/>
              <a:t>émotions et les actions. Distribuez </a:t>
            </a:r>
            <a:r>
              <a:rPr lang="fr-CA"/>
              <a:t>1 ou 2 </a:t>
            </a:r>
            <a:r>
              <a:rPr lang="fr-CA" dirty="0"/>
              <a:t>petites feuilles adhésives à chaque élève </a:t>
            </a:r>
            <a:r>
              <a:rPr lang="fr-CA"/>
              <a:t>et demandez à tous </a:t>
            </a:r>
            <a:r>
              <a:rPr lang="fr-CA" dirty="0"/>
              <a:t>de noter leurs sentiments et leurs expériences.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Ramassez les feuilles adhésives et collez-les au tableau ou sur un support papier. Lisez à haute voix un certain nombre de mots de chaque catégorie. Discutez des sentiments que les élèves associent à l’inclusion et à l’exclusion ainsi que de leur façon de percevoir </a:t>
            </a:r>
            <a:r>
              <a:rPr lang="fr-CA"/>
              <a:t>ces situations. Établissez avec </a:t>
            </a:r>
            <a:r>
              <a:rPr lang="fr-CA" dirty="0"/>
              <a:t>eux des critères d’inclusion et d’exclusion. Ceci aidera à guider les </a:t>
            </a:r>
            <a:r>
              <a:rPr lang="fr-CA"/>
              <a:t>élèves dans leurs décisions pendant </a:t>
            </a:r>
            <a:r>
              <a:rPr lang="fr-CA" dirty="0"/>
              <a:t>l’activité.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Créez des petits groupes d’élèves et distribuez le matériel. Vous pouvez aussi distribuer le petit </a:t>
            </a:r>
            <a:r>
              <a:rPr lang="fr-CA"/>
              <a:t>cadre servant à indiquer un tournant </a:t>
            </a:r>
            <a:r>
              <a:rPr lang="fr-CA" dirty="0"/>
              <a:t>historique, si vous souhaitez l’utiliser. Indiquez aux élèves que chaque ensemble de cartes illustre une étude de cas historique liée au droit de vote au Canada.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r>
              <a:rPr lang="fr-CA" dirty="0"/>
              <a:t>Note à l’enseignant(e) : Donnez à chaque groupe une carte contextuelle à lire ensemble à voix haute.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Notez qu’il n’y a pas de bonnes réponses dans cette activité et que la ligne du temps de chaque groupe sera différente. Les conversations et le raisonnement sont la partie la plus importante.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Ceci est une partie optionnelle de l’activité pour </a:t>
            </a:r>
            <a:r>
              <a:rPr lang="fr-CA"/>
              <a:t>discuter d’un tournant </a:t>
            </a:r>
            <a:r>
              <a:rPr lang="fr-CA" dirty="0"/>
              <a:t>historique, un des concepts de la pensée historique : continuité et changement. </a:t>
            </a:r>
            <a:r>
              <a:rPr lang="fr-CA"/>
              <a:t>Ceci peut être différent </a:t>
            </a:r>
            <a:r>
              <a:rPr lang="fr-CA" dirty="0"/>
              <a:t>de la pertinence historique, un autre concept de la pensée historique. Vous pouvez omettre cette étape.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2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Le droit de vote au fil du temps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9CC64-E1AB-452A-863F-96DDDA20447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3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3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0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QoZp7gYp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53" y="3140968"/>
            <a:ext cx="5152378" cy="33123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07704" y="1988840"/>
            <a:ext cx="533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droit de vote</a:t>
            </a:r>
            <a:br>
              <a:rPr lang="fr-CA" sz="44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4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fil du temps</a:t>
            </a:r>
            <a:endParaRPr lang="en-CA" sz="4400" b="1" dirty="0">
              <a:solidFill>
                <a:srgbClr val="839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4" y="6042137"/>
            <a:ext cx="1442460" cy="4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Exprime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ton point de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Quelle carte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 plus difficile à placer?</a:t>
            </a: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événements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surpris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événements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 questions?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11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Discussion :</a:t>
            </a: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L’obtention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 droit de vote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est-elle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toujours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synonyme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d’inclusion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D’autres changements sont-ils nécessaires pour rendre la démocratie canadienne plus inclusive?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12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Visionnez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 droit de vote au fil du temps </a:t>
            </a:r>
            <a:endParaRPr lang="en-U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00" y="2348880"/>
            <a:ext cx="63855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3" name="ZoneTexte 12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77941" y="1023119"/>
            <a:ext cx="86145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300" b="1" dirty="0">
                <a:latin typeface="Arial" panose="020B0604020202020204" pitchFamily="34" charset="0"/>
                <a:cs typeface="Arial" panose="020B0604020202020204" pitchFamily="34" charset="0"/>
              </a:rPr>
              <a:t>Le droit de vote aux élections fédérales, d’hier à aujourd’hui</a:t>
            </a:r>
            <a:endParaRPr lang="en-C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2726C-7EAE-8844-8963-1903E98CC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8" b="3467"/>
          <a:stretch/>
        </p:blipFill>
        <p:spPr>
          <a:xfrm>
            <a:off x="864704" y="1700808"/>
            <a:ext cx="7414592" cy="432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58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2" name="ZoneTexte 11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259632" y="4955078"/>
            <a:ext cx="6480720" cy="135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remarquez-vous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du droit de vote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1867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questions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695D5EDD-6133-3C61-4191-D5647750A4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5350" r="10595" b="47900"/>
          <a:stretch/>
        </p:blipFill>
        <p:spPr>
          <a:xfrm>
            <a:off x="1431586" y="980728"/>
            <a:ext cx="6271457" cy="37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29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ZoneTexte 10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259632" y="4946077"/>
            <a:ext cx="7004158" cy="135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remarquez-vous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du droit de vote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questions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980728"/>
            <a:ext cx="58326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 descr="A close-up of a chart&#10;&#10;Description automatically generated">
            <a:extLst>
              <a:ext uri="{FF2B5EF4-FFF2-40B4-BE49-F238E27FC236}">
                <a16:creationId xmlns:a16="http://schemas.microsoft.com/office/drawing/2014/main" id="{FD9D41A7-C264-557F-6772-DB3E1E5C5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56293" r="11790" b="6958"/>
          <a:stretch/>
        </p:blipFill>
        <p:spPr>
          <a:xfrm>
            <a:off x="1431586" y="980728"/>
            <a:ext cx="6271457" cy="37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9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individuelle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t’as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surpris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des pratiques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d’inclusion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d’exclusion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Quelle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la question que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poses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maintenant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changements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sont-ils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nécessaires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pour render la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plus inclusive?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4400" b="1" err="1"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est-elle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inclusive?</a:t>
            </a: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2</a:t>
            </a:fld>
            <a:endParaRPr lang="en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d’enquête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Pensez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situation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étaient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sentiments?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fait?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Pensez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situation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étaient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sentiments?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fait?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sentiments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perception de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US" sz="30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sentiments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perception de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US" sz="30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2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720080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1200" b="1" dirty="0" err="1">
                <a:latin typeface="Arial" panose="020B0604020202020204" pitchFamily="34" charset="0"/>
                <a:cs typeface="Arial" panose="020B0604020202020204" pitchFamily="34" charset="0"/>
              </a:rPr>
              <a:t>Préparation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12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latin typeface="Arial" panose="020B0604020202020204" pitchFamily="34" charset="0"/>
                <a:cs typeface="Arial" panose="020B0604020202020204" pitchFamily="34" charset="0"/>
              </a:rPr>
              <a:t>étude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200" b="1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endParaRPr lang="en-US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5500877" y="2713681"/>
            <a:ext cx="3221373" cy="215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47013">
            <a:off x="6259913" y="2639417"/>
            <a:ext cx="748544" cy="96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114" y="2281633"/>
            <a:ext cx="752513" cy="97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86911">
            <a:off x="5775248" y="4316256"/>
            <a:ext cx="1501722" cy="9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6608" y="2119634"/>
            <a:ext cx="4942954" cy="390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de :</a:t>
            </a:r>
          </a:p>
          <a:p>
            <a:pPr>
              <a:spcAft>
                <a:spcPts val="1800"/>
              </a:spcAft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du temps</a:t>
            </a:r>
          </a:p>
          <a:p>
            <a:pPr>
              <a:spcAft>
                <a:spcPts val="1800"/>
              </a:spcAft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études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: la carte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contextuelle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d’activité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associées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3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7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Avant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débuter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lisez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voix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haute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carte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contextuelle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7" y="2446302"/>
            <a:ext cx="2640089" cy="170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214" y="2446302"/>
            <a:ext cx="2640089" cy="170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67" y="3900270"/>
            <a:ext cx="2640087" cy="170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958" y="3900270"/>
            <a:ext cx="2640087" cy="170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2">
            <a:extLst>
              <a:ext uri="{FF2B5EF4-FFF2-40B4-BE49-F238E27FC236}">
                <a16:creationId xmlns:a16="http://schemas.microsoft.com/office/drawing/2014/main" id="{C408ABC2-B469-5940-A30B-6167C724A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3748" y="3900270"/>
            <a:ext cx="2640086" cy="170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4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322594" cy="442535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Lisez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voix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haute les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d’étude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Placez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sur la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du temps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ordre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chronologique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Discutez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placerez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la carte sur </a:t>
            </a:r>
            <a:r>
              <a:rPr lang="en-US" sz="2700" err="1">
                <a:latin typeface="Arial" panose="020B0604020202020204" pitchFamily="34" charset="0"/>
                <a:cs typeface="Arial" panose="020B0604020202020204" pitchFamily="34" charset="0"/>
              </a:rPr>
              <a:t>l’échelle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50" b="1">
                <a:latin typeface="Arial" panose="020B0604020202020204" pitchFamily="34" charset="0"/>
                <a:cs typeface="Arial" panose="020B0604020202020204" pitchFamily="34" charset="0"/>
              </a:rPr>
              <a:t>d’inclusion /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50" b="1" dirty="0" err="1">
                <a:latin typeface="Arial" panose="020B0604020202020204" pitchFamily="34" charset="0"/>
                <a:cs typeface="Arial" panose="020B0604020202020204" pitchFamily="34" charset="0"/>
              </a:rPr>
              <a:t>d’exclusion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pic>
        <p:nvPicPr>
          <p:cNvPr id="6" name="Picture 5" descr="A group of people sitting at a table with cards on it&#10;&#10;Description automatically generated with low confidence">
            <a:extLst>
              <a:ext uri="{FF2B5EF4-FFF2-40B4-BE49-F238E27FC236}">
                <a16:creationId xmlns:a16="http://schemas.microsoft.com/office/drawing/2014/main" id="{CC4815DB-C9B3-8A42-8BFE-667572766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00250"/>
            <a:ext cx="4305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503" r="16509" b="2326"/>
          <a:stretch/>
        </p:blipFill>
        <p:spPr>
          <a:xfrm>
            <a:off x="0" y="1052736"/>
            <a:ext cx="4046748" cy="426720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55976" y="908720"/>
            <a:ext cx="4608512" cy="56113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Tournant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Un moment qui marque un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important,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des choses change de direction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 cadence.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6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</a:t>
            </a:r>
            <a:r>
              <a:rPr lang="en-US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br>
              <a:rPr lang="en-US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a-t-</a:t>
            </a:r>
            <a:r>
              <a:rPr lang="en-US" sz="26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6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tournant</a:t>
            </a:r>
            <a:r>
              <a:rPr lang="en-US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  <a:r>
              <a:rPr lang="fr-CA" sz="2600" b="1" dirty="0">
                <a:solidFill>
                  <a:srgbClr val="839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Indiquez le tournant historique en plaçant le </a:t>
            </a:r>
            <a:r>
              <a:rPr lang="fr-CA" sz="2600" b="1" dirty="0">
                <a:latin typeface="Arial" panose="020B0604020202020204" pitchFamily="34" charset="0"/>
                <a:cs typeface="Arial" panose="020B0604020202020204" pitchFamily="34" charset="0"/>
              </a:rPr>
              <a:t>cadre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sur votre ligne du temps.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1112</Words>
  <Application>Microsoft Macintosh PowerPoint</Application>
  <PresentationFormat>On-screen Show (4:3)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Elections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Elections Canada</dc:creator>
  <cp:lastModifiedBy>Michelle Horner</cp:lastModifiedBy>
  <cp:revision>154</cp:revision>
  <cp:lastPrinted>2018-11-26T18:00:06Z</cp:lastPrinted>
  <dcterms:created xsi:type="dcterms:W3CDTF">2018-11-13T16:40:11Z</dcterms:created>
  <dcterms:modified xsi:type="dcterms:W3CDTF">2023-07-18T18:29:45Z</dcterms:modified>
</cp:coreProperties>
</file>