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330"/>
    <a:srgbClr val="BF7362"/>
    <a:srgbClr val="6D2D21"/>
    <a:srgbClr val="7D2D48"/>
    <a:srgbClr val="F16B86"/>
    <a:srgbClr val="356D90"/>
    <a:srgbClr val="4FBBEB"/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1429" autoAdjust="0"/>
  </p:normalViewPr>
  <p:slideViewPr>
    <p:cSldViewPr>
      <p:cViewPr varScale="1">
        <p:scale>
          <a:sx n="88" d="100"/>
          <a:sy n="88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ulippe, Geneviève" userId="914cf17d-9eb4-47f3-8fe0-7a36bb2f6041" providerId="ADAL" clId="{476BE69D-8130-443B-8915-FA4490294351}"/>
    <pc:docChg chg="modSld">
      <pc:chgData name="Latulippe, Geneviève" userId="914cf17d-9eb4-47f3-8fe0-7a36bb2f6041" providerId="ADAL" clId="{476BE69D-8130-443B-8915-FA4490294351}" dt="2025-02-25T21:01:49.662" v="3" actId="20577"/>
      <pc:docMkLst>
        <pc:docMk/>
      </pc:docMkLst>
      <pc:sldChg chg="modSp mod">
        <pc:chgData name="Latulippe, Geneviève" userId="914cf17d-9eb4-47f3-8fe0-7a36bb2f6041" providerId="ADAL" clId="{476BE69D-8130-443B-8915-FA4490294351}" dt="2025-02-25T21:01:49.662" v="3" actId="20577"/>
        <pc:sldMkLst>
          <pc:docMk/>
          <pc:sldMk cId="821137189" sldId="277"/>
        </pc:sldMkLst>
        <pc:spChg chg="mod">
          <ac:chgData name="Latulippe, Geneviève" userId="914cf17d-9eb4-47f3-8fe0-7a36bb2f6041" providerId="ADAL" clId="{476BE69D-8130-443B-8915-FA4490294351}" dt="2025-02-25T21:01:49.662" v="3" actId="20577"/>
          <ac:spMkLst>
            <pc:docMk/>
            <pc:sldMk cId="821137189" sldId="277"/>
            <ac:spMk id="3" creationId="{9ACB0CA9-EB63-B848-986D-FFD3EB3E69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25/02/2025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7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 à l’enseignant : Vous pouvez susciter la réflexion des élèves en posant d’autres questions, par exemple : « La part devrait-elle être de la même taille pour tous? Devrait-elle varier selon l’âge de la personne, sa grandeur ou tout autre critère? »]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23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 à l’enseignant : La carte sur la répartition de la population est identique à la carte principale, mais elle est plus petite. Les élèves peuvent utiliser cette carte pour créer une ébauche ou pour faciliter la collaboration. Vous pouvez inviter les élèves à faire des comparaisons avec leur propre communauté.]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0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 à l’enseignant : Accordez de 20 à 30 minutes aux élèves pour réaliser l’activité. Rappelez aux élèves de tenir compte des caractéristiques géographiques, de la taille de la population, des communautés linguistiques et de l’histoire commune.]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83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 à l’enseignant : Nous vous suggérons d’utiliser la stratégie du carrousel (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gallery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: un élève reste à côté de la carte pour expliquer aux visiteurs comment elle a été divisée, puis cet élève est remplacé par un autre membre de son groupe au milieu de l’activité.]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32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 à l’enseignant : Vous trouverez ces questions sur la </a:t>
            </a:r>
            <a:r>
              <a:rPr lang="fr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fiche de suivi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fournie dans le guide de l’enseignant.]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33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084981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rgbClr val="6D2D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147248" cy="4314206"/>
          </a:xfrm>
        </p:spPr>
        <p:txBody>
          <a:bodyPr/>
          <a:lstStyle>
            <a:lvl1pPr>
              <a:spcAft>
                <a:spcPts val="600"/>
              </a:spcAft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6D2D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00C2D1-19A7-5345-B597-9ACAE129A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Does Voting Matter?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EWoXt8WEqM&amp;feature=youtu.be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D705F-FCDD-EB4E-B8DD-3FE6C3131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5" t="15240" b="28375"/>
          <a:stretch/>
        </p:blipFill>
        <p:spPr>
          <a:xfrm>
            <a:off x="6156176" y="3429000"/>
            <a:ext cx="2987824" cy="31853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10675" y="1844824"/>
            <a:ext cx="5122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BF7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Cartographie des circonscriptions électorales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0798-DD45-9B4C-AD08-104D1140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3B2F2-5826-1643-832A-49B1F8B7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92" y="1556792"/>
            <a:ext cx="5472608" cy="4314206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Utilisez les cartes de référence pour tracer les limites des </a:t>
            </a:r>
            <a:br>
              <a:rPr lang="fr-CA" b="1" dirty="0"/>
            </a:br>
            <a:r>
              <a:rPr lang="fr-CA" b="1" dirty="0"/>
              <a:t>huit circonscriptions sur la carte principale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fr-CA" dirty="0"/>
              <a:t>N’utilisez que des marqueurs effaçables à sec.</a:t>
            </a:r>
            <a:endParaRPr lang="en-CA" dirty="0"/>
          </a:p>
          <a:p>
            <a:pPr marL="0" indent="0">
              <a:buNone/>
            </a:pPr>
            <a:r>
              <a:rPr lang="fr-CA" dirty="0"/>
              <a:t>La carte de base comprend </a:t>
            </a:r>
            <a:br>
              <a:rPr lang="fr-CA" dirty="0"/>
            </a:br>
            <a:r>
              <a:rPr lang="fr-CA" dirty="0"/>
              <a:t>déjà une circonscription.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E1C88-F3D2-F248-901E-235F5B6F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C7497-463F-A042-9E10-61E3441E1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401" y="1889344"/>
            <a:ext cx="2162751" cy="167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2813E-989B-884F-8AB8-4B8EAEAAE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096" y="2633580"/>
            <a:ext cx="2162751" cy="167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3F5557-1859-AA42-B58D-451CCBB0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705" y="3377817"/>
            <a:ext cx="2162751" cy="167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0711A8E-E0F2-194C-9401-470D1D19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97845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F2A4-F9D6-3C4A-971C-82BFFB0F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1C17-B079-AF47-9323-BFFB5992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11957"/>
            <a:ext cx="8208912" cy="4314206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Consignes :</a:t>
            </a:r>
          </a:p>
          <a:p>
            <a:r>
              <a:rPr lang="fr-CA" dirty="0"/>
              <a:t>Cherchez à répartir également le nombre d’habitants entre les circonscriptions.</a:t>
            </a:r>
          </a:p>
          <a:p>
            <a:r>
              <a:rPr lang="fr-CA" dirty="0"/>
              <a:t>Utilisez les cartes de référence pour justifier</a:t>
            </a:r>
            <a:br>
              <a:rPr lang="fr-CA" dirty="0"/>
            </a:br>
            <a:r>
              <a:rPr lang="fr-CA" dirty="0"/>
              <a:t>vos décisions.</a:t>
            </a:r>
          </a:p>
          <a:p>
            <a:r>
              <a:rPr lang="fr-CA" dirty="0"/>
              <a:t>Vous pouvez créer plus de huit circonscriptions, mais vous devez justifier cette décision.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5367F-21F7-B145-A4A2-F3812DB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33A203-5FA3-D142-A4B4-FAC83D25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408105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95ED-D123-6642-AFE7-32A9A9CD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5D54-E8AC-EF4C-99B7-CF2F6502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Faites part de vos réflexions :</a:t>
            </a:r>
          </a:p>
          <a:p>
            <a:r>
              <a:rPr lang="fr-CA" dirty="0"/>
              <a:t>présentez la carte de votre groupe;</a:t>
            </a:r>
          </a:p>
          <a:p>
            <a:r>
              <a:rPr lang="fr-CA" dirty="0"/>
              <a:t>expliquez votre raisonnement.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9D3DF-ABB5-F34A-803F-25AF3BED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1B0259-64C5-7A43-8EA2-18E65BC6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59142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5D7F-0135-524A-864D-4FD69158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960D-6EA1-4C49-8D28-648359D1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Discussion :</a:t>
            </a:r>
          </a:p>
          <a:p>
            <a:r>
              <a:rPr lang="fr-CA" dirty="0"/>
              <a:t>Quelles similitudes et quelles différences</a:t>
            </a:r>
            <a:br>
              <a:rPr lang="fr-CA" dirty="0"/>
            </a:br>
            <a:r>
              <a:rPr lang="fr-CA" dirty="0"/>
              <a:t>observez-vous?</a:t>
            </a:r>
          </a:p>
          <a:p>
            <a:r>
              <a:rPr lang="fr-CA" dirty="0"/>
              <a:t>Quels changements apporteriez-vous à </a:t>
            </a:r>
            <a:br>
              <a:rPr lang="fr-CA" dirty="0"/>
            </a:br>
            <a:r>
              <a:rPr lang="fr-CA" dirty="0"/>
              <a:t>votre carte?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D614E-0FCE-AF48-9BF5-334CADC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6D0740-2797-B845-B2CE-D318E03E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31431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197A-3F34-7E4F-883B-E2E107CD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4897-19E6-B043-AB0A-57C9FC7E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400" b="1" dirty="0"/>
              <a:t>Entrevue avec une géographe d’Élections Canada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27E68-64C7-5043-9D82-FBE65FFA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17AC131-48DC-8346-A4AF-28AFBA40D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912" y="2420888"/>
            <a:ext cx="4134176" cy="218641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EDB2BD-2EE8-5C47-9E95-0F9634AC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397581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324A-AF86-4848-828F-3045DD62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d’enquête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D7C3F-C34B-9847-91BC-43E8D9A1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A276AD-7547-EB4A-B546-16761451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630E76-989D-C14F-805F-C50DFBBDCAD3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Qu’est-ce qui rend la </a:t>
            </a:r>
            <a:b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délimitation des circonscriptions électorales juste?</a:t>
            </a:r>
            <a:endParaRPr lang="fr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7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A07F-BA1A-B94E-9C54-E1C18897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47EE-8143-CD43-8DBB-E267D157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Réflexion individuelle :</a:t>
            </a:r>
          </a:p>
          <a:p>
            <a:pPr marL="0" indent="0">
              <a:buNone/>
            </a:pPr>
            <a:r>
              <a:rPr lang="fr-CA" dirty="0"/>
              <a:t>Quelle est l’importance de chaque critère pour la délimitation de circonscriptions électorales juste?</a:t>
            </a:r>
          </a:p>
          <a:p>
            <a:pPr>
              <a:spcAft>
                <a:spcPts val="0"/>
              </a:spcAft>
            </a:pPr>
            <a:r>
              <a:rPr lang="fr-CA" dirty="0"/>
              <a:t>Répartition égale de la population</a:t>
            </a:r>
          </a:p>
          <a:p>
            <a:pPr>
              <a:spcAft>
                <a:spcPts val="0"/>
              </a:spcAft>
            </a:pPr>
            <a:r>
              <a:rPr lang="fr-CA" dirty="0"/>
              <a:t>Respect des communautés d’intérêts ou de l’identité des communautés</a:t>
            </a:r>
          </a:p>
          <a:p>
            <a:pPr>
              <a:spcAft>
                <a:spcPts val="0"/>
              </a:spcAft>
            </a:pPr>
            <a:r>
              <a:rPr lang="fr-CA" dirty="0"/>
              <a:t>Respect de l’évolution historique des limites des circonscriptions précédentes</a:t>
            </a:r>
          </a:p>
          <a:p>
            <a:pPr>
              <a:spcAft>
                <a:spcPts val="0"/>
              </a:spcAft>
            </a:pPr>
            <a:r>
              <a:rPr lang="fr-CA" dirty="0"/>
              <a:t>Maintien d’un territoire de grandeur raisonnable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9E9C7-8AE7-2D4A-BDF0-151588BE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2AA9B-DE3B-014B-B7B7-C18B95B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67857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B1B5-3F7E-C249-8DD8-C74F5E8C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Réflexion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9340-518F-A445-8528-2BCE4BF6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Imaginez :</a:t>
            </a:r>
          </a:p>
          <a:p>
            <a:pPr marL="0" indent="0">
              <a:buNone/>
            </a:pPr>
            <a:r>
              <a:rPr lang="fr-CA" dirty="0"/>
              <a:t>Vous êtes à une fête familiale pour souligner l’anniversaire d’un grand-parent.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9D198-2498-AC43-97DA-DD6E80F9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953116-2A02-EE42-9630-88E0AEB3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0290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12B4-7DBE-FF49-B9A5-FB64B9CF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Réflexion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C20C-4206-7C4A-9B78-23BECFA4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Sept personnes y participent :</a:t>
            </a:r>
          </a:p>
          <a:p>
            <a:r>
              <a:rPr lang="fr-CA" dirty="0"/>
              <a:t>deux grands-parents;</a:t>
            </a:r>
          </a:p>
          <a:p>
            <a:r>
              <a:rPr lang="fr-CA" dirty="0"/>
              <a:t>deux adultes;</a:t>
            </a:r>
          </a:p>
          <a:p>
            <a:r>
              <a:rPr lang="fr-CA" dirty="0"/>
              <a:t>un enfant de trois ans;</a:t>
            </a:r>
          </a:p>
          <a:p>
            <a:r>
              <a:rPr lang="fr-CA" dirty="0"/>
              <a:t>deux adolescents.</a:t>
            </a:r>
          </a:p>
          <a:p>
            <a:pPr marL="0" indent="0">
              <a:buNone/>
            </a:pPr>
            <a:r>
              <a:rPr lang="fr-CA" dirty="0"/>
              <a:t>Comment allez-vous séparer le gâteau pour que tout le monde obtienne sa juste part?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FFB2F-8B97-1946-87FB-EF5E0D03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88B91A-FD26-9445-81E8-58301C8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91686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5290-EC38-454F-AF03-8286F15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d’enquête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E3A64-DF8F-2E4F-B95C-D382C5B8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53C83D-B0D1-7443-BB8E-03CE5AB7E343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Qu’est-ce qui rend la </a:t>
            </a:r>
            <a:b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délimitation des circonscriptions électorales juste?</a:t>
            </a:r>
            <a:endParaRPr lang="fr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914A38-E4A6-3145-B897-5E5E7E28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3498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B6F3-5E38-B943-8700-D855B1A3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0CA9-EB63-B848-986D-FFD3EB3E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Le saviez-vous?</a:t>
            </a:r>
          </a:p>
          <a:p>
            <a:pPr marL="0" indent="0">
              <a:buNone/>
            </a:pPr>
            <a:r>
              <a:rPr lang="fr-CA" dirty="0"/>
              <a:t>Le Canada est divisé en 343 circonscriptions.</a:t>
            </a:r>
          </a:p>
          <a:p>
            <a:pPr marL="0" indent="0">
              <a:buNone/>
            </a:pPr>
            <a:r>
              <a:rPr lang="fr-CA" dirty="0"/>
              <a:t>Dans chacune d’elles, les électeurs élisent un député, qui représentera au Parlement les intérêts de tous les habitants de la circonscription.</a:t>
            </a:r>
          </a:p>
          <a:p>
            <a:pPr marL="0" indent="0">
              <a:buNone/>
            </a:pPr>
            <a:r>
              <a:rPr lang="fr-CA" dirty="0"/>
              <a:t>Pour tenir compte des changements dans la population canadienne, le nombre de circonscriptions est rajusté tous les 10 ans.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E4B90-150A-9048-B1FC-EAF18917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96365E-B309-C641-A6C7-51430D6D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8211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D3C0-D759-B145-992E-9B14EF03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2B28-54FA-0C40-9833-20410190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11957"/>
            <a:ext cx="8424936" cy="4314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Pour établir de nouvelles limites, </a:t>
            </a:r>
            <a:br>
              <a:rPr lang="fr-CA" b="1" dirty="0"/>
            </a:br>
            <a:r>
              <a:rPr lang="fr-CA" b="1" dirty="0"/>
              <a:t>on tient compte :</a:t>
            </a:r>
          </a:p>
          <a:p>
            <a:r>
              <a:rPr lang="fr-CA" sz="2750" dirty="0"/>
              <a:t>de la taille de la population;</a:t>
            </a:r>
          </a:p>
          <a:p>
            <a:r>
              <a:rPr lang="fr-CA" sz="2750" dirty="0"/>
              <a:t>des caractéristiques géographiques;</a:t>
            </a:r>
          </a:p>
          <a:p>
            <a:r>
              <a:rPr lang="fr-CA" sz="2750" dirty="0"/>
              <a:t>de critères sociaux comme la culture et la langue.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8B58B-F92A-FD4D-AF20-E2319F1F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439757-B4B8-BD43-AEB8-3AD23D2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15117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B55A-B84F-B44E-A12C-2628F371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084981"/>
          </a:xfrm>
        </p:spPr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F8F3-DCCA-9640-9301-618F7EBE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Préparation</a:t>
            </a:r>
          </a:p>
          <a:p>
            <a:pPr marL="0" indent="0">
              <a:buNone/>
            </a:pPr>
            <a:r>
              <a:rPr lang="fr-CA" sz="2700" dirty="0"/>
              <a:t>Votre groupe aura besoin :</a:t>
            </a:r>
          </a:p>
          <a:p>
            <a:pPr>
              <a:spcAft>
                <a:spcPts val="0"/>
              </a:spcAft>
            </a:pPr>
            <a:r>
              <a:rPr lang="fr-CA" sz="2700" dirty="0"/>
              <a:t>de la carte principale;</a:t>
            </a:r>
          </a:p>
          <a:p>
            <a:pPr>
              <a:spcAft>
                <a:spcPts val="0"/>
              </a:spcAft>
            </a:pPr>
            <a:r>
              <a:rPr lang="fr-CA" sz="2700" dirty="0"/>
              <a:t>des trois cartes de référence :</a:t>
            </a:r>
          </a:p>
          <a:p>
            <a:pPr lvl="1"/>
            <a:r>
              <a:rPr lang="fr-CA" dirty="0"/>
              <a:t>Communautés linguistiques;</a:t>
            </a:r>
          </a:p>
          <a:p>
            <a:pPr lvl="1"/>
            <a:r>
              <a:rPr lang="fr-CA" dirty="0"/>
              <a:t>Histoire commune;</a:t>
            </a:r>
          </a:p>
          <a:p>
            <a:pPr lvl="1">
              <a:spcAft>
                <a:spcPts val="600"/>
              </a:spcAft>
            </a:pPr>
            <a:r>
              <a:rPr lang="fr-CA" dirty="0"/>
              <a:t>Répartition de la population;</a:t>
            </a:r>
          </a:p>
          <a:p>
            <a:pPr>
              <a:spcAft>
                <a:spcPts val="0"/>
              </a:spcAft>
            </a:pPr>
            <a:r>
              <a:rPr lang="fr-CA" sz="2700" dirty="0"/>
              <a:t>de la fiche de renseignements </a:t>
            </a:r>
            <a:br>
              <a:rPr lang="fr-CA" sz="2700" dirty="0"/>
            </a:br>
            <a:r>
              <a:rPr lang="fr-CA" sz="2700" dirty="0"/>
              <a:t>sur les cartes de référence;</a:t>
            </a:r>
          </a:p>
          <a:p>
            <a:pPr>
              <a:spcAft>
                <a:spcPts val="0"/>
              </a:spcAft>
            </a:pPr>
            <a:r>
              <a:rPr lang="fr-CA" sz="2700" dirty="0"/>
              <a:t>de marqueurs effaçables à sec.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94B1E-D5CA-E842-9580-D50C5D95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92A7E-3284-BF4E-ACC9-968F6526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1844824"/>
            <a:ext cx="3096185" cy="240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82F764-D3D0-1749-934A-D078650C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9337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42B8-5091-F34B-8A77-89684666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1C063-CE96-AA4D-A467-CE3855D5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11957"/>
            <a:ext cx="8208912" cy="4314206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Votre tâche :</a:t>
            </a:r>
          </a:p>
          <a:p>
            <a:pPr marL="0" indent="0">
              <a:buNone/>
            </a:pPr>
            <a:r>
              <a:rPr lang="fr-CA" dirty="0"/>
              <a:t>Délimiter les circonscriptions d’un pays imaginaire.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0969F-9F97-834E-B74E-375B2CC8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654269-6395-C948-9E4B-5E70532C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242653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E740-CB62-3B4F-91DE-D3744216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1E88-E458-8843-97B1-F87658DD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96730"/>
            <a:ext cx="8147248" cy="512943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Commencez par nommer votre pays.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D9808-31B0-684D-9275-43BDDC42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1AFE4-CB3D-8348-99C4-2944E47C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72" y="1772816"/>
            <a:ext cx="5256583" cy="408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28A3E4B-9309-CA4D-AEF6-DA41A08C8CB7}"/>
              </a:ext>
            </a:extLst>
          </p:cNvPr>
          <p:cNvSpPr/>
          <p:nvPr/>
        </p:nvSpPr>
        <p:spPr>
          <a:xfrm rot="10800000">
            <a:off x="6588224" y="3457003"/>
            <a:ext cx="2555776" cy="360040"/>
          </a:xfrm>
          <a:prstGeom prst="rightArrow">
            <a:avLst/>
          </a:prstGeom>
          <a:solidFill>
            <a:srgbClr val="AC2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5FF4DA-0E67-3147-8245-6A216200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3172" y="6356350"/>
            <a:ext cx="3320008" cy="365125"/>
          </a:xfrm>
        </p:spPr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fr-CA" noProof="0" dirty="0"/>
              <a:t>Cartographie des circonscriptions électorales</a:t>
            </a:r>
          </a:p>
        </p:txBody>
      </p:sp>
    </p:spTree>
    <p:extLst>
      <p:ext uri="{BB962C8B-B14F-4D97-AF65-F5344CB8AC3E}">
        <p14:creationId xmlns:p14="http://schemas.microsoft.com/office/powerpoint/2010/main" val="24399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705</Words>
  <Application>Microsoft Office PowerPoint</Application>
  <PresentationFormat>On-screen Show (4:3)</PresentationFormat>
  <Paragraphs>107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Réflexion</vt:lpstr>
      <vt:lpstr>Réflexion</vt:lpstr>
      <vt:lpstr>Question d’enquête</vt:lpstr>
      <vt:lpstr>Activité</vt:lpstr>
      <vt:lpstr>Activité</vt:lpstr>
      <vt:lpstr>Activité</vt:lpstr>
      <vt:lpstr>Activité</vt:lpstr>
      <vt:lpstr>Activité</vt:lpstr>
      <vt:lpstr>Activité</vt:lpstr>
      <vt:lpstr>Activité</vt:lpstr>
      <vt:lpstr>Consolidation</vt:lpstr>
      <vt:lpstr>Consolidation</vt:lpstr>
      <vt:lpstr>Consolidation</vt:lpstr>
      <vt:lpstr>Question d’enquête</vt:lpstr>
      <vt:lpstr>Consolidation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Latulippe, Geneviève</cp:lastModifiedBy>
  <cp:revision>182</cp:revision>
  <cp:lastPrinted>2018-11-20T16:25:36Z</cp:lastPrinted>
  <dcterms:created xsi:type="dcterms:W3CDTF">2018-11-13T16:40:11Z</dcterms:created>
  <dcterms:modified xsi:type="dcterms:W3CDTF">2025-02-25T21:01:57Z</dcterms:modified>
</cp:coreProperties>
</file>