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notesMasterIdLst>
    <p:notesMasterId r:id="rId18"/>
  </p:notesMasterIdLst>
  <p:sldIdLst>
    <p:sldId id="273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</p:sldIdLst>
  <p:sldSz cx="9144000" cy="6858000" type="screen4x3"/>
  <p:notesSz cx="6954838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9BD3"/>
    <a:srgbClr val="FAA61A"/>
    <a:srgbClr val="F9A51A"/>
    <a:srgbClr val="6A63AC"/>
    <a:srgbClr val="EE3960"/>
    <a:srgbClr val="50BCEB"/>
    <a:srgbClr val="A86127"/>
    <a:srgbClr val="356D90"/>
    <a:srgbClr val="4FB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1" autoAdjust="0"/>
    <p:restoredTop sz="90043" autoAdjust="0"/>
  </p:normalViewPr>
  <p:slideViewPr>
    <p:cSldViewPr>
      <p:cViewPr varScale="1">
        <p:scale>
          <a:sx n="70" d="100"/>
          <a:sy n="70" d="100"/>
        </p:scale>
        <p:origin x="78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1963"/>
          </a:xfrm>
          <a:prstGeom prst="rect">
            <a:avLst/>
          </a:prstGeom>
        </p:spPr>
        <p:txBody>
          <a:bodyPr vert="horz" lIns="92519" tIns="46259" rIns="92519" bIns="4625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75" y="0"/>
            <a:ext cx="3013075" cy="461963"/>
          </a:xfrm>
          <a:prstGeom prst="rect">
            <a:avLst/>
          </a:prstGeom>
        </p:spPr>
        <p:txBody>
          <a:bodyPr vert="horz" lIns="92519" tIns="46259" rIns="92519" bIns="4625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4B74D4-B6C5-4EE8-8BF9-8C2CB55638B6}" type="datetimeFigureOut">
              <a:rPr lang="en-CA"/>
              <a:pPr>
                <a:defRPr/>
              </a:pPr>
              <a:t>2025-10-10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19" tIns="46259" rIns="92519" bIns="46259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64188" cy="4156075"/>
          </a:xfrm>
          <a:prstGeom prst="rect">
            <a:avLst/>
          </a:prstGeom>
        </p:spPr>
        <p:txBody>
          <a:bodyPr vert="horz" lIns="92519" tIns="46259" rIns="92519" bIns="4625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3075" cy="461963"/>
          </a:xfrm>
          <a:prstGeom prst="rect">
            <a:avLst/>
          </a:prstGeom>
        </p:spPr>
        <p:txBody>
          <a:bodyPr vert="horz" lIns="92519" tIns="46259" rIns="92519" bIns="4625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75" y="8772525"/>
            <a:ext cx="3013075" cy="461963"/>
          </a:xfrm>
          <a:prstGeom prst="rect">
            <a:avLst/>
          </a:prstGeom>
        </p:spPr>
        <p:txBody>
          <a:bodyPr vert="horz" lIns="92519" tIns="46259" rIns="92519" bIns="4625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260C9E-6C8B-4E3F-BF8B-C20D2A64CA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1161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29FA78-65CC-42AE-A9C7-49924643D0AC}" type="slidenum">
              <a:rPr lang="en-CA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260C9E-6C8B-4E3F-BF8B-C20D2A64CA5E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684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260C9E-6C8B-4E3F-BF8B-C20D2A64CA5E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111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A25DA63-FB46-BB4D-8D22-ABA4B6C91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CA" dirty="0"/>
              <a:t>Which Election?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DC11F9E-5D0A-124D-A60A-EE1730E0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3191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95B2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CA" dirty="0"/>
              <a:t>Which Election?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061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02AC6-A5DC-9C47-B7DE-A51644428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CA" dirty="0"/>
              <a:t>Which Election?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CD294-ECC1-A741-9F47-7DA8AEA02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4318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CA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CA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BBA3439-0CFE-4F46-98A7-4362338684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CA" dirty="0"/>
              <a:t>Which Election?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7426E72-F913-4146-8EAC-6218B3EFD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>
            <a:lvl1pPr algn="r"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  <p:sldLayoutId id="2147483678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7Ti_fWkAS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lF0mngcqJY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478B51-507A-7D4D-8BFC-E0E9566455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501" y="1157589"/>
            <a:ext cx="3973147" cy="3973147"/>
          </a:xfrm>
          <a:prstGeom prst="rect">
            <a:avLst/>
          </a:prstGeom>
        </p:spPr>
      </p:pic>
      <p:pic>
        <p:nvPicPr>
          <p:cNvPr id="307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6042025"/>
            <a:ext cx="1443037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ZoneTexte 6"/>
          <p:cNvSpPr txBox="1">
            <a:spLocks noChangeArrowheads="1"/>
          </p:cNvSpPr>
          <p:nvPr/>
        </p:nvSpPr>
        <p:spPr bwMode="auto">
          <a:xfrm>
            <a:off x="2046498" y="2443970"/>
            <a:ext cx="5051003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ts val="5060"/>
              </a:lnSpc>
              <a:spcBef>
                <a:spcPct val="0"/>
              </a:spcBef>
              <a:buFontTx/>
              <a:buNone/>
            </a:pPr>
            <a:r>
              <a:rPr lang="en-CA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Which </a:t>
            </a:r>
            <a:br>
              <a:rPr lang="en-CA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</a:br>
            <a:r>
              <a:rPr lang="en-CA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Election?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10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 1 </a:t>
            </a: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– Can you vote if...?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9500F7-7B30-9846-B585-B593C88206A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399492">
            <a:off x="4243914" y="2281158"/>
            <a:ext cx="2775139" cy="35913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6C57C57-9FDD-924D-8050-5459DAB41C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696" y="2352198"/>
            <a:ext cx="2775140" cy="35913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2524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FC20788-1CF8-4741-9BCB-65F018B3A0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1035834">
            <a:off x="5215983" y="4403542"/>
            <a:ext cx="1791743" cy="13048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11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 2 </a:t>
            </a: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– Which level of government?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BCDC19-546F-E544-91F6-7CB852ECAC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435076">
            <a:off x="5935191" y="3484740"/>
            <a:ext cx="1791743" cy="1326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E34E219-D8D9-B647-AB58-C491C775CD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65916">
            <a:off x="4992438" y="2482836"/>
            <a:ext cx="1791743" cy="13405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5AA7FC6-755D-1049-9E02-EBBCC2E26B9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696" y="2352198"/>
            <a:ext cx="2775139" cy="35913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43012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12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Station 3 </a:t>
            </a: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– Where am I?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AD6C656-D2E8-434B-82EF-46FC1F9878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399492">
            <a:off x="4243914" y="2281158"/>
            <a:ext cx="2775138" cy="35913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39253D2-4D23-3041-9241-352300AD748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35696" y="2352198"/>
            <a:ext cx="2775139" cy="35913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03163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13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First Rotation – 10 Minutes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11252E7-1A10-4048-B10B-690524A37E42}"/>
              </a:ext>
            </a:extLst>
          </p:cNvPr>
          <p:cNvGrpSpPr/>
          <p:nvPr/>
        </p:nvGrpSpPr>
        <p:grpSpPr>
          <a:xfrm>
            <a:off x="3346450" y="2852936"/>
            <a:ext cx="2451100" cy="2451100"/>
            <a:chOff x="3346450" y="2852936"/>
            <a:chExt cx="2451100" cy="24511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C68EC21-A1EA-5B48-901A-10EB8F1437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46450" y="2852936"/>
              <a:ext cx="2451100" cy="24511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3F17AF16-D406-A04E-BD7E-72FFCDA9468C}"/>
                </a:ext>
              </a:extLst>
            </p:cNvPr>
            <p:cNvSpPr/>
            <p:nvPr/>
          </p:nvSpPr>
          <p:spPr>
            <a:xfrm>
              <a:off x="4445996" y="3952482"/>
              <a:ext cx="252007" cy="25200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9333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14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Second Rotation – 10 Minutes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A6B1309-CB69-EC46-B62F-4373F29B5163}"/>
              </a:ext>
            </a:extLst>
          </p:cNvPr>
          <p:cNvGrpSpPr/>
          <p:nvPr/>
        </p:nvGrpSpPr>
        <p:grpSpPr>
          <a:xfrm>
            <a:off x="3346450" y="2852936"/>
            <a:ext cx="2451100" cy="2451100"/>
            <a:chOff x="3346450" y="2852936"/>
            <a:chExt cx="2451100" cy="24511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95E49DA-6A17-144E-9BFD-DE1C27B527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46450" y="2852936"/>
              <a:ext cx="2451100" cy="24511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0F63AA-23A1-0449-BD50-3F709BA16CAE}"/>
                </a:ext>
              </a:extLst>
            </p:cNvPr>
            <p:cNvSpPr/>
            <p:nvPr/>
          </p:nvSpPr>
          <p:spPr>
            <a:xfrm>
              <a:off x="4445996" y="3952482"/>
              <a:ext cx="252007" cy="25200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1775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15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Third Rotation – 10 Minutes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DDE635E-31A4-874A-A086-357BDFA1A860}"/>
              </a:ext>
            </a:extLst>
          </p:cNvPr>
          <p:cNvGrpSpPr/>
          <p:nvPr/>
        </p:nvGrpSpPr>
        <p:grpSpPr>
          <a:xfrm>
            <a:off x="3346450" y="2852936"/>
            <a:ext cx="2451100" cy="2451100"/>
            <a:chOff x="3346450" y="2852936"/>
            <a:chExt cx="2451100" cy="24511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4185BF5-4229-B344-911A-56ED1841090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346450" y="2852936"/>
              <a:ext cx="2451100" cy="24511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921B571-43C0-8E4B-B5A9-5A281C85ED84}"/>
                </a:ext>
              </a:extLst>
            </p:cNvPr>
            <p:cNvSpPr/>
            <p:nvPr/>
          </p:nvSpPr>
          <p:spPr>
            <a:xfrm>
              <a:off x="4445996" y="3952482"/>
              <a:ext cx="252007" cy="25200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35801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16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Consolidation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Complete the station reflections handout.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Which of your reflections was the most helpful </a:t>
            </a:r>
            <a:b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in answering the inquiry questions?</a:t>
            </a:r>
          </a:p>
          <a:p>
            <a:pPr lvl="0">
              <a:buClr>
                <a:schemeClr val="tx1"/>
              </a:buClr>
            </a:pPr>
            <a:r>
              <a:rPr lang="en-CA" sz="255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kinds of elections do we have in Canada? </a:t>
            </a:r>
          </a:p>
          <a:p>
            <a:pPr lvl="0">
              <a:spcAft>
                <a:spcPts val="1200"/>
              </a:spcAft>
              <a:buClr>
                <a:schemeClr val="tx1"/>
              </a:buClr>
            </a:pPr>
            <a:r>
              <a:rPr lang="en-CA" sz="255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I engage in the process?</a:t>
            </a: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Share your thoughts with a partner or small group.</a:t>
            </a:r>
            <a:b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Write down your final reflections.</a:t>
            </a:r>
          </a:p>
        </p:txBody>
      </p:sp>
    </p:spTree>
    <p:extLst>
      <p:ext uri="{BB962C8B-B14F-4D97-AF65-F5344CB8AC3E}">
        <p14:creationId xmlns:p14="http://schemas.microsoft.com/office/powerpoint/2010/main" val="148235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2</a:t>
            </a:fld>
            <a:endParaRPr lang="en-CA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38E8AB-A01B-8A41-B1B0-7420998B4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6663"/>
            <a:ext cx="8229600" cy="44958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US" altLang="en-US" sz="7200" dirty="0"/>
          </a:p>
          <a:p>
            <a:pPr marL="0" indent="0" algn="ctr" eaLnBrk="1" hangingPunct="1">
              <a:lnSpc>
                <a:spcPts val="3720"/>
              </a:lnSpc>
              <a:spcAft>
                <a:spcPts val="1200"/>
              </a:spcAft>
              <a:buNone/>
            </a:pP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What kinds of elections do we </a:t>
            </a:r>
            <a:b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have in Canada? </a:t>
            </a:r>
          </a:p>
          <a:p>
            <a:pPr marL="0" indent="0" algn="ctr" eaLnBrk="1" hangingPunct="1">
              <a:buNone/>
            </a:pPr>
            <a:r>
              <a:rPr lang="en-CA" sz="3600" b="1" dirty="0">
                <a:latin typeface="Arial" panose="020B0604020202020204" pitchFamily="34" charset="0"/>
                <a:cs typeface="Arial" panose="020B0604020202020204" pitchFamily="34" charset="0"/>
              </a:rPr>
              <a:t>How can I engage in the process? </a:t>
            </a:r>
            <a:endParaRPr lang="en-CA" alt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 err="1">
                <a:solidFill>
                  <a:srgbClr val="629BD3"/>
                </a:solidFill>
                <a:latin typeface="Arial" charset="0"/>
              </a:rPr>
              <a:t>Inquiry</a:t>
            </a: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 questions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68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3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 err="1">
                <a:solidFill>
                  <a:srgbClr val="629BD3"/>
                </a:solidFill>
                <a:latin typeface="Arial" charset="0"/>
              </a:rPr>
              <a:t>Minds</a:t>
            </a: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 on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Think about a time when you had to work together in a group whether at school, at home, or in your community. </a:t>
            </a:r>
          </a:p>
          <a:p>
            <a:pPr lvl="0"/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Did you have to divide up the tasks among different people? </a:t>
            </a:r>
          </a:p>
          <a:p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How did you decide who did what?</a:t>
            </a:r>
          </a:p>
        </p:txBody>
      </p:sp>
    </p:spTree>
    <p:extLst>
      <p:ext uri="{BB962C8B-B14F-4D97-AF65-F5344CB8AC3E}">
        <p14:creationId xmlns:p14="http://schemas.microsoft.com/office/powerpoint/2010/main" val="40033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4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 err="1">
                <a:solidFill>
                  <a:srgbClr val="629BD3"/>
                </a:solidFill>
                <a:latin typeface="Arial" charset="0"/>
              </a:rPr>
              <a:t>Minds</a:t>
            </a: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 on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108012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How do you think the task of governing Canada </a:t>
            </a:r>
            <a:r>
              <a:rPr lang="en-CA" sz="3000" b="1">
                <a:latin typeface="Arial" panose="020B0604020202020204" pitchFamily="34" charset="0"/>
                <a:cs typeface="Arial" panose="020B0604020202020204" pitchFamily="34" charset="0"/>
              </a:rPr>
              <a:t>is divided?</a:t>
            </a:r>
            <a:endParaRPr lang="en-CA" sz="2700" b="1" dirty="0">
              <a:solidFill>
                <a:srgbClr val="629BD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36CFDC-73B1-E14E-88D3-39CA18D3976D}"/>
              </a:ext>
            </a:extLst>
          </p:cNvPr>
          <p:cNvSpPr txBox="1"/>
          <p:nvPr/>
        </p:nvSpPr>
        <p:spPr>
          <a:xfrm>
            <a:off x="539750" y="2648553"/>
            <a:ext cx="237606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buNone/>
            </a:pPr>
            <a: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federal</a:t>
            </a:r>
            <a:b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CA" sz="2700" b="1" dirty="0">
              <a:solidFill>
                <a:srgbClr val="629BD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D6CED5-092D-3142-A376-87925D9E34CD}"/>
              </a:ext>
            </a:extLst>
          </p:cNvPr>
          <p:cNvSpPr txBox="1"/>
          <p:nvPr/>
        </p:nvSpPr>
        <p:spPr>
          <a:xfrm>
            <a:off x="3383967" y="2648553"/>
            <a:ext cx="2376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buNone/>
            </a:pPr>
            <a: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provincial/</a:t>
            </a:r>
            <a:b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territorial</a:t>
            </a:r>
            <a:endParaRPr lang="en-US" sz="27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D6DCD28-37F5-C24D-B35F-618FBEF27433}"/>
              </a:ext>
            </a:extLst>
          </p:cNvPr>
          <p:cNvSpPr txBox="1"/>
          <p:nvPr/>
        </p:nvSpPr>
        <p:spPr>
          <a:xfrm>
            <a:off x="6228184" y="2648553"/>
            <a:ext cx="2376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>
              <a:buNone/>
            </a:pPr>
            <a: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municipal/</a:t>
            </a:r>
            <a:b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700" b="1" dirty="0">
                <a:solidFill>
                  <a:srgbClr val="629B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</a:t>
            </a:r>
            <a:endParaRPr lang="en-US" sz="2700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67D3F0-3916-CD4E-977B-C2F279E26DA4}"/>
              </a:ext>
            </a:extLst>
          </p:cNvPr>
          <p:cNvCxnSpPr>
            <a:cxnSpLocks/>
          </p:cNvCxnSpPr>
          <p:nvPr/>
        </p:nvCxnSpPr>
        <p:spPr>
          <a:xfrm>
            <a:off x="3137808" y="2780928"/>
            <a:ext cx="0" cy="31683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3B246E4-51C4-D24D-B421-A82D497443E6}"/>
              </a:ext>
            </a:extLst>
          </p:cNvPr>
          <p:cNvCxnSpPr>
            <a:cxnSpLocks/>
          </p:cNvCxnSpPr>
          <p:nvPr/>
        </p:nvCxnSpPr>
        <p:spPr>
          <a:xfrm>
            <a:off x="6019800" y="2780928"/>
            <a:ext cx="0" cy="31683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34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5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 err="1">
                <a:solidFill>
                  <a:srgbClr val="629BD3"/>
                </a:solidFill>
                <a:latin typeface="Arial" charset="0"/>
              </a:rPr>
              <a:t>Minds</a:t>
            </a: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 on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Watch the </a:t>
            </a:r>
            <a:r>
              <a:rPr lang="en-CA" sz="3000" b="1" i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Three Levels of Government</a:t>
            </a:r>
            <a:r>
              <a:rPr lang="en-CA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video. </a:t>
            </a:r>
          </a:p>
          <a:p>
            <a:pPr marL="0" lvl="0" indent="0">
              <a:buNone/>
            </a:pP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What responsibilities do you observe in the video?</a:t>
            </a:r>
          </a:p>
        </p:txBody>
      </p:sp>
      <p:pic>
        <p:nvPicPr>
          <p:cNvPr id="3" name="Picture 2">
            <a:hlinkClick r:id="rId3"/>
            <a:extLst>
              <a:ext uri="{FF2B5EF4-FFF2-40B4-BE49-F238E27FC236}">
                <a16:creationId xmlns:a16="http://schemas.microsoft.com/office/drawing/2014/main" id="{42C30FBC-825A-944F-84CB-B9336A18D2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976" y="3310743"/>
            <a:ext cx="5004048" cy="256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62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6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 err="1">
                <a:solidFill>
                  <a:srgbClr val="629BD3"/>
                </a:solidFill>
                <a:latin typeface="Arial" charset="0"/>
              </a:rPr>
              <a:t>Minds</a:t>
            </a: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 </a:t>
            </a:r>
            <a:r>
              <a:rPr lang="fr-CA" altLang="en-US" sz="2400" b="1" dirty="0">
                <a:solidFill>
                  <a:schemeClr val="accent1"/>
                </a:solidFill>
                <a:latin typeface="Arial" charset="0"/>
              </a:rPr>
              <a:t>o</a:t>
            </a: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n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What responsibilities did you observe </a:t>
            </a:r>
            <a:b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in the video? </a:t>
            </a:r>
          </a:p>
          <a:p>
            <a:pPr marL="0" lvl="0" indent="0">
              <a:buNone/>
            </a:pP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Discuss with a partner, then share your observations with the class. </a:t>
            </a:r>
          </a:p>
        </p:txBody>
      </p:sp>
    </p:spTree>
    <p:extLst>
      <p:ext uri="{BB962C8B-B14F-4D97-AF65-F5344CB8AC3E}">
        <p14:creationId xmlns:p14="http://schemas.microsoft.com/office/powerpoint/2010/main" val="2279639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7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Watch the </a:t>
            </a:r>
            <a:r>
              <a:rPr lang="en-CA" sz="3000" b="1" i="1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Three Levels of Elections</a:t>
            </a:r>
            <a:r>
              <a:rPr lang="en-CA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video.</a:t>
            </a:r>
            <a:endParaRPr lang="en-CA" sz="2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hlinkClick r:id="rId3"/>
            <a:extLst>
              <a:ext uri="{FF2B5EF4-FFF2-40B4-BE49-F238E27FC236}">
                <a16:creationId xmlns:a16="http://schemas.microsoft.com/office/drawing/2014/main" id="{42C30FBC-825A-944F-84CB-B9336A18D2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69976" y="2564904"/>
            <a:ext cx="5004048" cy="253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477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8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8229600" cy="482451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i="1" dirty="0">
                <a:latin typeface="Arial" panose="020B0604020202020204" pitchFamily="34" charset="0"/>
                <a:cs typeface="Arial" panose="020B0604020202020204" pitchFamily="34" charset="0"/>
              </a:rPr>
              <a:t>Three Levels of Elections</a:t>
            </a:r>
          </a:p>
          <a:p>
            <a:pPr marL="0" indent="0">
              <a:buNone/>
            </a:pPr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Talk with a partner.</a:t>
            </a:r>
          </a:p>
          <a:p>
            <a:pPr lvl="0"/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Share something you have learned.</a:t>
            </a:r>
          </a:p>
          <a:p>
            <a:r>
              <a:rPr lang="en-CA" sz="2700" dirty="0">
                <a:latin typeface="Arial" panose="020B0604020202020204" pitchFamily="34" charset="0"/>
                <a:cs typeface="Arial" panose="020B0604020202020204" pitchFamily="34" charset="0"/>
              </a:rPr>
              <a:t>What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1045534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486EA2-7969-1E4C-ABAE-1D1B8709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CA"/>
              <a:t>Which Election?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4C3789-5F6A-614C-B92F-57FC59E4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00EA4-9F98-4D71-A7CA-192371CCD0C3}" type="slidenum">
              <a:rPr lang="en-CA" smtClean="0"/>
              <a:pPr>
                <a:defRPr/>
              </a:pPr>
              <a:t>9</a:t>
            </a:fld>
            <a:endParaRPr lang="en-CA" dirty="0"/>
          </a:p>
        </p:txBody>
      </p:sp>
      <p:sp>
        <p:nvSpPr>
          <p:cNvPr id="7" name="ZoneTexte 8">
            <a:extLst>
              <a:ext uri="{FF2B5EF4-FFF2-40B4-BE49-F238E27FC236}">
                <a16:creationId xmlns:a16="http://schemas.microsoft.com/office/drawing/2014/main" id="{02CBC3D8-553D-A146-AD49-CBEE53A2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8135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CA" altLang="en-US" sz="2400" b="1" dirty="0">
                <a:solidFill>
                  <a:srgbClr val="629BD3"/>
                </a:solidFill>
                <a:latin typeface="Arial" charset="0"/>
              </a:rPr>
              <a:t>Activity</a:t>
            </a:r>
            <a:endParaRPr lang="en-CA" altLang="en-US" sz="2400" b="1" dirty="0">
              <a:solidFill>
                <a:srgbClr val="629BD3"/>
              </a:solidFill>
              <a:latin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C9CA91-C72E-F94A-80BB-10CE9AC612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15" y="360642"/>
            <a:ext cx="405840" cy="40584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9D5343-0C7D-A246-8B68-6064B46A8141}"/>
              </a:ext>
            </a:extLst>
          </p:cNvPr>
          <p:cNvSpPr txBox="1">
            <a:spLocks/>
          </p:cNvSpPr>
          <p:nvPr/>
        </p:nvSpPr>
        <p:spPr>
          <a:xfrm>
            <a:off x="539750" y="1412776"/>
            <a:ext cx="5049774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1800"/>
              </a:spcAft>
              <a:buNone/>
              <a:defRPr/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Your task: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Complete the activities as a group at three learning stations. Use the </a:t>
            </a:r>
            <a:r>
              <a:rPr lang="en-CA" sz="2600" b="1" dirty="0">
                <a:latin typeface="Arial" panose="020B0604020202020204" pitchFamily="34" charset="0"/>
                <a:cs typeface="Arial" panose="020B0604020202020204" pitchFamily="34" charset="0"/>
              </a:rPr>
              <a:t>station reflections handout</a:t>
            </a:r>
            <a:r>
              <a:rPr lang="en-CA" sz="2600" dirty="0">
                <a:latin typeface="Arial" panose="020B0604020202020204" pitchFamily="34" charset="0"/>
                <a:cs typeface="Arial" panose="020B0604020202020204" pitchFamily="34" charset="0"/>
              </a:rPr>
              <a:t> to reflect individually.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7ED1CD-77CE-AE4C-B0C1-BF5AEED22E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6208925" y="1681747"/>
            <a:ext cx="2088231" cy="27024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F69A2D6-18EC-8349-9237-89423EF53543}"/>
              </a:ext>
            </a:extLst>
          </p:cNvPr>
          <p:cNvSpPr txBox="1"/>
          <p:nvPr/>
        </p:nvSpPr>
        <p:spPr>
          <a:xfrm>
            <a:off x="539750" y="4077072"/>
            <a:ext cx="7523277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You will need: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the station reflections handout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a pen or pencil</a:t>
            </a:r>
          </a:p>
        </p:txBody>
      </p:sp>
    </p:spTree>
    <p:extLst>
      <p:ext uri="{BB962C8B-B14F-4D97-AF65-F5344CB8AC3E}">
        <p14:creationId xmlns:p14="http://schemas.microsoft.com/office/powerpoint/2010/main" val="1021318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</Words>
  <Application>Microsoft Office PowerPoint</Application>
  <PresentationFormat>On-screen Show (4:3)</PresentationFormat>
  <Paragraphs>84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2019-04-25T15:14:17Z</dcterms:created>
  <dcterms:modified xsi:type="dcterms:W3CDTF">2025-10-10T18:29:19Z</dcterms:modified>
</cp:coreProperties>
</file>