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73" r:id="rId2"/>
    <p:sldId id="274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86" r:id="rId15"/>
    <p:sldId id="287" r:id="rId16"/>
    <p:sldId id="288" r:id="rId17"/>
  </p:sldIdLst>
  <p:sldSz cx="9144000" cy="6858000" type="screen4x3"/>
  <p:notesSz cx="6954838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F268506-D866-A3D7-23F1-B6BB1D507B89}" name="Latulippe, Geneviève" initials="GL" userId="S::Genevieve.Latulippe@elections.ca::914cf17d-9eb4-47f3-8fe0-7a36bb2f6041" providerId="AD"/>
  <p188:author id="{DAC19618-5E27-61D5-7201-4E976068E8DE}" name="Collishaw, Rachel" initials="RC" userId="S::Rachel.Collishaw@elections.ca::4bea9ecc-5dfa-4b2c-b2bd-ce69b084ff2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2330"/>
    <a:srgbClr val="BF7362"/>
    <a:srgbClr val="6D2D21"/>
    <a:srgbClr val="7D2D48"/>
    <a:srgbClr val="F16B86"/>
    <a:srgbClr val="356D90"/>
    <a:srgbClr val="4FBBEB"/>
    <a:srgbClr val="9CB533"/>
    <a:srgbClr val="395B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56" autoAdjust="0"/>
    <p:restoredTop sz="91370" autoAdjust="0"/>
  </p:normalViewPr>
  <p:slideViewPr>
    <p:cSldViewPr>
      <p:cViewPr varScale="1">
        <p:scale>
          <a:sx n="100" d="100"/>
          <a:sy n="100" d="100"/>
        </p:scale>
        <p:origin x="186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tulippe, Geneviève" userId="914cf17d-9eb4-47f3-8fe0-7a36bb2f6041" providerId="ADAL" clId="{6C523769-5A71-4552-A71F-717EA40C8F0B}"/>
    <pc:docChg chg="undo custSel modSld">
      <pc:chgData name="Latulippe, Geneviève" userId="914cf17d-9eb4-47f3-8fe0-7a36bb2f6041" providerId="ADAL" clId="{6C523769-5A71-4552-A71F-717EA40C8F0B}" dt="2025-09-19T18:04:09.049" v="266" actId="20577"/>
      <pc:docMkLst>
        <pc:docMk/>
      </pc:docMkLst>
      <pc:sldChg chg="addCm">
        <pc:chgData name="Latulippe, Geneviève" userId="914cf17d-9eb4-47f3-8fe0-7a36bb2f6041" providerId="ADAL" clId="{6C523769-5A71-4552-A71F-717EA40C8F0B}" dt="2025-09-12T17:23:17.473" v="0"/>
        <pc:sldMkLst>
          <pc:docMk/>
          <pc:sldMk cId="4008651727" sldId="27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Latulippe, Geneviève" userId="914cf17d-9eb4-47f3-8fe0-7a36bb2f6041" providerId="ADAL" clId="{6C523769-5A71-4552-A71F-717EA40C8F0B}" dt="2025-09-12T17:23:17.473" v="0"/>
              <pc2:cmMkLst xmlns:pc2="http://schemas.microsoft.com/office/powerpoint/2019/9/main/command">
                <pc:docMk/>
                <pc:sldMk cId="4008651727" sldId="273"/>
                <pc2:cmMk id="{0F21A616-9A7B-41AA-B025-C9A53885ADC3}"/>
              </pc2:cmMkLst>
            </pc226:cmChg>
          </p:ext>
        </pc:extLst>
      </pc:sldChg>
      <pc:sldChg chg="modSp mod modNotesTx">
        <pc:chgData name="Latulippe, Geneviève" userId="914cf17d-9eb4-47f3-8fe0-7a36bb2f6041" providerId="ADAL" clId="{6C523769-5A71-4552-A71F-717EA40C8F0B}" dt="2025-09-16T15:44:34.229" v="220" actId="20577"/>
        <pc:sldMkLst>
          <pc:docMk/>
          <pc:sldMk cId="916861650" sldId="275"/>
        </pc:sldMkLst>
        <pc:spChg chg="mod">
          <ac:chgData name="Latulippe, Geneviève" userId="914cf17d-9eb4-47f3-8fe0-7a36bb2f6041" providerId="ADAL" clId="{6C523769-5A71-4552-A71F-717EA40C8F0B}" dt="2025-09-12T17:24:31.806" v="44" actId="20577"/>
          <ac:spMkLst>
            <pc:docMk/>
            <pc:sldMk cId="916861650" sldId="275"/>
            <ac:spMk id="3" creationId="{9F36C20C-4206-7C4A-9B78-23BECFA44C2F}"/>
          </ac:spMkLst>
        </pc:spChg>
      </pc:sldChg>
      <pc:sldChg chg="modSp mod">
        <pc:chgData name="Latulippe, Geneviève" userId="914cf17d-9eb4-47f3-8fe0-7a36bb2f6041" providerId="ADAL" clId="{6C523769-5A71-4552-A71F-717EA40C8F0B}" dt="2025-09-16T15:45:59.582" v="221" actId="20577"/>
        <pc:sldMkLst>
          <pc:docMk/>
          <pc:sldMk cId="821137189" sldId="277"/>
        </pc:sldMkLst>
        <pc:spChg chg="mod">
          <ac:chgData name="Latulippe, Geneviève" userId="914cf17d-9eb4-47f3-8fe0-7a36bb2f6041" providerId="ADAL" clId="{6C523769-5A71-4552-A71F-717EA40C8F0B}" dt="2025-09-16T15:45:59.582" v="221" actId="20577"/>
          <ac:spMkLst>
            <pc:docMk/>
            <pc:sldMk cId="821137189" sldId="277"/>
            <ac:spMk id="3" creationId="{9ACB0CA9-EB63-B848-986D-FFD3EB3E6937}"/>
          </ac:spMkLst>
        </pc:spChg>
      </pc:sldChg>
      <pc:sldChg chg="modSp mod addCm modNotesTx">
        <pc:chgData name="Latulippe, Geneviève" userId="914cf17d-9eb4-47f3-8fe0-7a36bb2f6041" providerId="ADAL" clId="{6C523769-5A71-4552-A71F-717EA40C8F0B}" dt="2025-09-12T17:30:26.932" v="174"/>
        <pc:sldMkLst>
          <pc:docMk/>
          <pc:sldMk cId="93378428" sldId="279"/>
        </pc:sldMkLst>
        <pc:spChg chg="mod">
          <ac:chgData name="Latulippe, Geneviève" userId="914cf17d-9eb4-47f3-8fe0-7a36bb2f6041" providerId="ADAL" clId="{6C523769-5A71-4552-A71F-717EA40C8F0B}" dt="2025-09-12T17:29:38.244" v="172" actId="20577"/>
          <ac:spMkLst>
            <pc:docMk/>
            <pc:sldMk cId="93378428" sldId="279"/>
            <ac:spMk id="3" creationId="{5ABDF8F3-DCCA-9640-9301-618F7EBEDA09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Latulippe, Geneviève" userId="914cf17d-9eb4-47f3-8fe0-7a36bb2f6041" providerId="ADAL" clId="{6C523769-5A71-4552-A71F-717EA40C8F0B}" dt="2025-09-12T17:30:26.932" v="174"/>
              <pc2:cmMkLst xmlns:pc2="http://schemas.microsoft.com/office/powerpoint/2019/9/main/command">
                <pc:docMk/>
                <pc:sldMk cId="93378428" sldId="279"/>
                <pc2:cmMk id="{7FC4BD74-9FBB-4DE0-A141-361983F2835E}"/>
              </pc2:cmMkLst>
            </pc226:cmChg>
          </p:ext>
        </pc:extLst>
      </pc:sldChg>
      <pc:sldChg chg="addCm">
        <pc:chgData name="Latulippe, Geneviève" userId="914cf17d-9eb4-47f3-8fe0-7a36bb2f6041" providerId="ADAL" clId="{6C523769-5A71-4552-A71F-717EA40C8F0B}" dt="2025-09-12T17:30:49.238" v="175"/>
        <pc:sldMkLst>
          <pc:docMk/>
          <pc:sldMk cId="243996814" sldId="281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Latulippe, Geneviève" userId="914cf17d-9eb4-47f3-8fe0-7a36bb2f6041" providerId="ADAL" clId="{6C523769-5A71-4552-A71F-717EA40C8F0B}" dt="2025-09-12T17:30:49.238" v="175"/>
              <pc2:cmMkLst xmlns:pc2="http://schemas.microsoft.com/office/powerpoint/2019/9/main/command">
                <pc:docMk/>
                <pc:sldMk cId="243996814" sldId="281"/>
                <pc2:cmMk id="{E991E881-846B-40FE-AA9A-8B10B1EEB895}"/>
              </pc2:cmMkLst>
            </pc226:cmChg>
          </p:ext>
        </pc:extLst>
      </pc:sldChg>
      <pc:sldChg chg="delSp modSp mod addCm">
        <pc:chgData name="Latulippe, Geneviève" userId="914cf17d-9eb4-47f3-8fe0-7a36bb2f6041" providerId="ADAL" clId="{6C523769-5A71-4552-A71F-717EA40C8F0B}" dt="2025-09-12T17:31:23.825" v="180" actId="1076"/>
        <pc:sldMkLst>
          <pc:docMk/>
          <pc:sldMk cId="1978458298" sldId="282"/>
        </pc:sldMkLst>
        <pc:picChg chg="mod">
          <ac:chgData name="Latulippe, Geneviève" userId="914cf17d-9eb4-47f3-8fe0-7a36bb2f6041" providerId="ADAL" clId="{6C523769-5A71-4552-A71F-717EA40C8F0B}" dt="2025-09-12T17:31:23.825" v="180" actId="1076"/>
          <ac:picMkLst>
            <pc:docMk/>
            <pc:sldMk cId="1978458298" sldId="282"/>
            <ac:picMk id="9" creationId="{D98C7497-463F-A042-9E10-61E3441E1482}"/>
          </ac:picMkLst>
        </pc:picChg>
        <pc:picChg chg="del">
          <ac:chgData name="Latulippe, Geneviève" userId="914cf17d-9eb4-47f3-8fe0-7a36bb2f6041" providerId="ADAL" clId="{6C523769-5A71-4552-A71F-717EA40C8F0B}" dt="2025-09-12T17:30:56.181" v="176" actId="478"/>
          <ac:picMkLst>
            <pc:docMk/>
            <pc:sldMk cId="1978458298" sldId="282"/>
            <ac:picMk id="11" creationId="{9022813E-989B-884F-8AB8-4B8EAEAAE7B6}"/>
          </ac:picMkLst>
        </pc:picChg>
        <pc:picChg chg="mod">
          <ac:chgData name="Latulippe, Geneviève" userId="914cf17d-9eb4-47f3-8fe0-7a36bb2f6041" providerId="ADAL" clId="{6C523769-5A71-4552-A71F-717EA40C8F0B}" dt="2025-09-12T17:31:22.121" v="179" actId="1076"/>
          <ac:picMkLst>
            <pc:docMk/>
            <pc:sldMk cId="1978458298" sldId="282"/>
            <ac:picMk id="13" creationId="{363F5557-1859-AA42-B58D-451CCBB00FCD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Latulippe, Geneviève" userId="914cf17d-9eb4-47f3-8fe0-7a36bb2f6041" providerId="ADAL" clId="{6C523769-5A71-4552-A71F-717EA40C8F0B}" dt="2025-09-12T17:31:07.002" v="177"/>
              <pc2:cmMkLst xmlns:pc2="http://schemas.microsoft.com/office/powerpoint/2019/9/main/command">
                <pc:docMk/>
                <pc:sldMk cId="1978458298" sldId="282"/>
                <pc2:cmMk id="{40095D58-F658-485D-8F2D-893F4CBA05CD}"/>
              </pc2:cmMkLst>
            </pc226:cmChg>
          </p:ext>
        </pc:extLst>
      </pc:sldChg>
      <pc:sldChg chg="modNotesTx">
        <pc:chgData name="Latulippe, Geneviève" userId="914cf17d-9eb4-47f3-8fe0-7a36bb2f6041" providerId="ADAL" clId="{6C523769-5A71-4552-A71F-717EA40C8F0B}" dt="2025-09-16T21:10:06.792" v="226" actId="5793"/>
        <pc:sldMkLst>
          <pc:docMk/>
          <pc:sldMk cId="4081057313" sldId="283"/>
        </pc:sldMkLst>
      </pc:sldChg>
      <pc:sldChg chg="modNotesTx">
        <pc:chgData name="Latulippe, Geneviève" userId="914cf17d-9eb4-47f3-8fe0-7a36bb2f6041" providerId="ADAL" clId="{6C523769-5A71-4552-A71F-717EA40C8F0B}" dt="2025-09-19T18:04:09.049" v="266" actId="20577"/>
        <pc:sldMkLst>
          <pc:docMk/>
          <pc:sldMk cId="1591423086" sldId="284"/>
        </pc:sldMkLst>
      </pc:sldChg>
      <pc:sldChg chg="modSp mod modNotesTx">
        <pc:chgData name="Latulippe, Geneviève" userId="914cf17d-9eb4-47f3-8fe0-7a36bb2f6041" providerId="ADAL" clId="{6C523769-5A71-4552-A71F-717EA40C8F0B}" dt="2025-09-19T18:00:39.688" v="258" actId="20577"/>
        <pc:sldMkLst>
          <pc:docMk/>
          <pc:sldMk cId="1678571088" sldId="288"/>
        </pc:sldMkLst>
        <pc:spChg chg="mod">
          <ac:chgData name="Latulippe, Geneviève" userId="914cf17d-9eb4-47f3-8fe0-7a36bb2f6041" providerId="ADAL" clId="{6C523769-5A71-4552-A71F-717EA40C8F0B}" dt="2025-09-19T18:00:16.657" v="247" actId="12"/>
          <ac:spMkLst>
            <pc:docMk/>
            <pc:sldMk cId="1678571088" sldId="288"/>
            <ac:spMk id="3" creationId="{B72147EE-8143-CD43-8DBB-E267D1574077}"/>
          </ac:spMkLst>
        </pc:spChg>
      </pc:sldChg>
    </pc:docChg>
  </pc:docChgLst>
  <pc:docChgLst>
    <pc:chgData name="Latulippe, Geneviève" userId="914cf17d-9eb4-47f3-8fe0-7a36bb2f6041" providerId="ADAL" clId="{476BE69D-8130-443B-8915-FA4490294351}"/>
    <pc:docChg chg="modSld">
      <pc:chgData name="Latulippe, Geneviève" userId="914cf17d-9eb4-47f3-8fe0-7a36bb2f6041" providerId="ADAL" clId="{476BE69D-8130-443B-8915-FA4490294351}" dt="2025-02-25T21:01:49.662" v="3" actId="20577"/>
      <pc:docMkLst>
        <pc:docMk/>
      </pc:docMkLst>
      <pc:sldChg chg="modSp mod">
        <pc:chgData name="Latulippe, Geneviève" userId="914cf17d-9eb4-47f3-8fe0-7a36bb2f6041" providerId="ADAL" clId="{476BE69D-8130-443B-8915-FA4490294351}" dt="2025-02-25T21:01:49.662" v="3" actId="20577"/>
        <pc:sldMkLst>
          <pc:docMk/>
          <pc:sldMk cId="821137189" sldId="277"/>
        </pc:sldMkLst>
        <pc:spChg chg="mod">
          <ac:chgData name="Latulippe, Geneviève" userId="914cf17d-9eb4-47f3-8fe0-7a36bb2f6041" providerId="ADAL" clId="{476BE69D-8130-443B-8915-FA4490294351}" dt="2025-02-25T21:01:49.662" v="3" actId="20577"/>
          <ac:spMkLst>
            <pc:docMk/>
            <pc:sldMk cId="821137189" sldId="277"/>
            <ac:spMk id="3" creationId="{9ACB0CA9-EB63-B848-986D-FFD3EB3E693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763" cy="461804"/>
          </a:xfrm>
          <a:prstGeom prst="rect">
            <a:avLst/>
          </a:prstGeom>
        </p:spPr>
        <p:txBody>
          <a:bodyPr vert="horz" lIns="92519" tIns="46259" rIns="92519" bIns="46259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9466" y="0"/>
            <a:ext cx="3013763" cy="461804"/>
          </a:xfrm>
          <a:prstGeom prst="rect">
            <a:avLst/>
          </a:prstGeom>
        </p:spPr>
        <p:txBody>
          <a:bodyPr vert="horz" lIns="92519" tIns="46259" rIns="92519" bIns="46259" rtlCol="0"/>
          <a:lstStyle>
            <a:lvl1pPr algn="r">
              <a:defRPr sz="1200"/>
            </a:lvl1pPr>
          </a:lstStyle>
          <a:p>
            <a:fld id="{BDC6044B-F0CA-4431-8174-1BE1B1D5EAFB}" type="datetimeFigureOut">
              <a:rPr lang="en-CA" smtClean="0"/>
              <a:t>02/06/2026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692150"/>
            <a:ext cx="4618038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19" tIns="46259" rIns="92519" bIns="46259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484" y="4387136"/>
            <a:ext cx="5563870" cy="4156234"/>
          </a:xfrm>
          <a:prstGeom prst="rect">
            <a:avLst/>
          </a:prstGeom>
        </p:spPr>
        <p:txBody>
          <a:bodyPr vert="horz" lIns="92519" tIns="46259" rIns="92519" bIns="4625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8"/>
            <a:ext cx="3013763" cy="461804"/>
          </a:xfrm>
          <a:prstGeom prst="rect">
            <a:avLst/>
          </a:prstGeom>
        </p:spPr>
        <p:txBody>
          <a:bodyPr vert="horz" lIns="92519" tIns="46259" rIns="92519" bIns="46259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9466" y="8772668"/>
            <a:ext cx="3013763" cy="461804"/>
          </a:xfrm>
          <a:prstGeom prst="rect">
            <a:avLst/>
          </a:prstGeom>
        </p:spPr>
        <p:txBody>
          <a:bodyPr vert="horz" lIns="92519" tIns="46259" rIns="92519" bIns="46259" rtlCol="0" anchor="b"/>
          <a:lstStyle>
            <a:lvl1pPr algn="r">
              <a:defRPr sz="1200"/>
            </a:lvl1pPr>
          </a:lstStyle>
          <a:p>
            <a:fld id="{E2328DFD-A35A-4046-A164-181D41F57C6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49154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328DFD-A35A-4046-A164-181D41F57C69}" type="slidenum">
              <a:rPr lang="en-CA" smtClean="0"/>
              <a:t>1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2297568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Note à l’enseignant(e) : Vous pouvez susciter la réflexion des élèves en posant d’autres questions, par exemple : « La part devrait-elle être de la même taille pour tout le monde? Devrait-elle varier selon l’âge de la personne, sa grandeur ou tout autre critère? </a:t>
            </a:r>
            <a:r>
              <a:rPr lang="fr-CA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328DFD-A35A-4046-A164-181D41F57C69}" type="slidenum">
              <a:rPr lang="en-CA" smtClean="0"/>
              <a:t>3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9732369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328DFD-A35A-4046-A164-181D41F57C69}" type="slidenum">
              <a:rPr lang="en-CA" smtClean="0"/>
              <a:t>7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3022084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Note à l’enseignant(e) : Accordez de 20 à 30 minutes aux élèves pour réaliser l’activité. Rappelez aux élèves de tenir compte des caractéristiques géographiques, de la taille de la population, des communautés linguistiques et de l’histoire commune.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328DFD-A35A-4046-A164-181D41F57C69}" type="slidenum">
              <a:rPr lang="en-CA" smtClean="0"/>
              <a:t>11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1138371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Note à l’enseignant(e) : Nous vous suggérons d’utiliser la stratégie du carrousel. </a:t>
            </a:r>
            <a:r>
              <a:rPr lang="fr-C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Nous vous proposons d’afficher toutes les cartes principales dans la salle de classe et de diviser chaque groupe en deux.</a:t>
            </a:r>
            <a:r>
              <a:rPr lang="fr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C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sous-groupe restera à côté de sa carte pour expliquer aux groupes en visite comment elle a été divisée, tandis que l’autre circulera dans la classe pour voir les cartes des autres élèves. Les sous-groupes changeront de rôle à mi-parcours.</a:t>
            </a:r>
            <a:endParaRPr lang="en-C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328DFD-A35A-4046-A164-181D41F57C69}" type="slidenum">
              <a:rPr lang="en-CA" smtClean="0"/>
              <a:t>12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223228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Note à l’enseignant(e) : Vous trouverez ces questions sur la </a:t>
            </a:r>
            <a:r>
              <a:rPr lang="fr-CA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fiche de suivi </a:t>
            </a:r>
            <a:r>
              <a:rPr lang="fr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fournie dans le guide pédagogique.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328DFD-A35A-4046-A164-181D41F57C69}" type="slidenum">
              <a:rPr lang="en-CA" smtClean="0"/>
              <a:t>16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773330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363272" cy="1084981"/>
          </a:xfrm>
        </p:spPr>
        <p:txBody>
          <a:bodyPr anchor="t">
            <a:normAutofit/>
          </a:bodyPr>
          <a:lstStyle>
            <a:lvl1pPr algn="l">
              <a:defRPr sz="2400" b="1" i="0">
                <a:solidFill>
                  <a:srgbClr val="6D2D2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811957"/>
            <a:ext cx="8147248" cy="4314206"/>
          </a:xfrm>
        </p:spPr>
        <p:txBody>
          <a:bodyPr/>
          <a:lstStyle>
            <a:lvl1pPr>
              <a:spcAft>
                <a:spcPts val="600"/>
              </a:spcAft>
              <a:defRPr sz="28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395B2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53172" y="6356350"/>
            <a:ext cx="3320008" cy="365125"/>
          </a:xfrm>
        </p:spPr>
        <p:txBody>
          <a:bodyPr/>
          <a:lstStyle>
            <a:lvl1pPr>
              <a:defRPr lang="en-US" sz="1200" smtClean="0">
                <a:effectLst/>
              </a:defRPr>
            </a:lvl1pPr>
          </a:lstStyle>
          <a:p>
            <a:r>
              <a:rPr lang="fr-CA" noProof="0" dirty="0"/>
              <a:t>Cartographie des circonscriptions électorales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>
                <a:solidFill>
                  <a:srgbClr val="6D2D2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EE9CC64-E1AB-452A-863F-96DDDA204470}" type="slidenum">
              <a:rPr lang="en-CA" smtClean="0"/>
              <a:pPr/>
              <a:t>‹#›</a:t>
            </a:fld>
            <a:endParaRPr lang="en-CA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900C2D1-19A7-5345-B597-9ACAE129AE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5677" y="385499"/>
            <a:ext cx="379205" cy="379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349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Does Voting Matter?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9CC64-E1AB-452A-863F-96DDDA20447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94693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Does Voting Matter?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9CC64-E1AB-452A-863F-96DDDA20447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40633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dirty="0"/>
              <a:t>Does Voting Matter?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9CC64-E1AB-452A-863F-96DDDA20447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56272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dirty="0"/>
              <a:t>Does Voting Matter?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9CC64-E1AB-452A-863F-96DDDA20447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41301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dirty="0"/>
              <a:t>Does Voting Matter?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9CC64-E1AB-452A-863F-96DDDA20447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34669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Does Voting Matter?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9CC64-E1AB-452A-863F-96DDDA20447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65516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Does Voting Matter?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9CC64-E1AB-452A-863F-96DDDA20447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51948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Does Voting Matter?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9CC64-E1AB-452A-863F-96DDDA20447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37084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Does Voting Matter?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9CC64-E1AB-452A-863F-96DDDA20447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2411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Does Voting Matter?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9CC64-E1AB-452A-863F-96DDDA20447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98138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CA" dirty="0"/>
              <a:t>Does Voting Matter?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E9CC64-E1AB-452A-863F-96DDDA20447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07507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youtube.com/watch?v=KEWoXt8WEqM&amp;feature=youtu.be" TargetMode="Externa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7931B2B-387E-E327-9C18-BD9CB0F88D0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55" t="15240" b="28375"/>
          <a:stretch/>
        </p:blipFill>
        <p:spPr>
          <a:xfrm>
            <a:off x="6577338" y="2780928"/>
            <a:ext cx="2566662" cy="2736304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2010675" y="1844824"/>
            <a:ext cx="512264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4400" b="1" dirty="0">
                <a:solidFill>
                  <a:srgbClr val="BF73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Cartographie des circonscriptions électorales</a:t>
            </a:r>
          </a:p>
        </p:txBody>
      </p:sp>
      <p:pic>
        <p:nvPicPr>
          <p:cNvPr id="5" name="Image 3">
            <a:extLst>
              <a:ext uri="{FF2B5EF4-FFF2-40B4-BE49-F238E27FC236}">
                <a16:creationId xmlns:a16="http://schemas.microsoft.com/office/drawing/2014/main" id="{17B640DB-284A-9A20-B40A-0E5C077D1A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772" y="5949280"/>
            <a:ext cx="1574236" cy="4487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B65C662-BBD9-B150-42A9-B6B9F5600C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3688" y="5807918"/>
            <a:ext cx="2018250" cy="68141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53FE993-F759-C3FE-65E4-FAA2C4867A0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22139" y="5800257"/>
            <a:ext cx="970431" cy="597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6517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D80798-DD45-9B4C-AD08-104D11408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Activité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13B2F2-5826-1643-832A-49B1F8B7E6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992" y="1556792"/>
            <a:ext cx="5472608" cy="4314206"/>
          </a:xfrm>
        </p:spPr>
        <p:txBody>
          <a:bodyPr/>
          <a:lstStyle/>
          <a:p>
            <a:pPr marL="0" indent="0">
              <a:buNone/>
            </a:pPr>
            <a:r>
              <a:rPr lang="fr-CA" b="1" dirty="0"/>
              <a:t>Utilisez les cartes de référence pour tracer les limites des </a:t>
            </a:r>
            <a:br>
              <a:rPr lang="fr-CA" b="1" dirty="0"/>
            </a:br>
            <a:r>
              <a:rPr lang="fr-CA" b="1" dirty="0"/>
              <a:t>huit circonscriptions sur la carte principale</a:t>
            </a:r>
            <a:r>
              <a:rPr lang="en-US" b="1" dirty="0"/>
              <a:t>.</a:t>
            </a:r>
          </a:p>
          <a:p>
            <a:pPr marL="0" indent="0">
              <a:buNone/>
            </a:pPr>
            <a:r>
              <a:rPr lang="fr-CA" dirty="0"/>
              <a:t>N’utilisez que des marqueurs effaçables à sec.</a:t>
            </a:r>
            <a:endParaRPr lang="en-CA" dirty="0"/>
          </a:p>
          <a:p>
            <a:pPr marL="0" indent="0">
              <a:buNone/>
            </a:pPr>
            <a:r>
              <a:rPr lang="fr-CA" dirty="0"/>
              <a:t>La carte principale comprend </a:t>
            </a:r>
            <a:br>
              <a:rPr lang="fr-CA" dirty="0"/>
            </a:br>
            <a:r>
              <a:rPr lang="fr-CA" dirty="0"/>
              <a:t>déjà une circonscription.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AE1C88-F3D2-F248-901E-235F5B6F8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9CC64-E1AB-452A-863F-96DDDA204470}" type="slidenum">
              <a:rPr lang="en-CA" smtClean="0"/>
              <a:pPr/>
              <a:t>10</a:t>
            </a:fld>
            <a:endParaRPr lang="en-CA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98C7497-463F-A042-9E10-61E3441E14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53200" y="1556792"/>
            <a:ext cx="2162751" cy="1671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63F5557-1859-AA42-B58D-451CCBB00F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68144" y="3435465"/>
            <a:ext cx="2162751" cy="1671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80711A8E-E0F2-194C-9401-470D1D197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53172" y="6356350"/>
            <a:ext cx="3320008" cy="365125"/>
          </a:xfrm>
        </p:spPr>
        <p:txBody>
          <a:bodyPr/>
          <a:lstStyle>
            <a:lvl1pPr>
              <a:defRPr lang="en-US" sz="1200" smtClean="0">
                <a:effectLst/>
              </a:defRPr>
            </a:lvl1pPr>
          </a:lstStyle>
          <a:p>
            <a:r>
              <a:rPr lang="fr-CA" noProof="0" dirty="0"/>
              <a:t>Cartographie des circonscriptions électorales</a:t>
            </a:r>
          </a:p>
        </p:txBody>
      </p:sp>
    </p:spTree>
    <p:extLst>
      <p:ext uri="{BB962C8B-B14F-4D97-AF65-F5344CB8AC3E}">
        <p14:creationId xmlns:p14="http://schemas.microsoft.com/office/powerpoint/2010/main" val="19784582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7F2A4-F9D6-3C4A-971C-82BFFB0F1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Activité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461C17-B079-AF47-9323-BFFB5992D7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811957"/>
            <a:ext cx="8208912" cy="4314206"/>
          </a:xfrm>
        </p:spPr>
        <p:txBody>
          <a:bodyPr/>
          <a:lstStyle/>
          <a:p>
            <a:pPr marL="0" indent="0">
              <a:buNone/>
            </a:pPr>
            <a:r>
              <a:rPr lang="fr-CA" b="1" dirty="0"/>
              <a:t>Consignes :</a:t>
            </a:r>
          </a:p>
          <a:p>
            <a:r>
              <a:rPr lang="fr-CA" dirty="0"/>
              <a:t>Cherchez à répartir également le nombre de personnes entre les circonscriptions.</a:t>
            </a:r>
          </a:p>
          <a:p>
            <a:r>
              <a:rPr lang="fr-CA" dirty="0"/>
              <a:t>Utilisez les cartes de référence pour justifier</a:t>
            </a:r>
            <a:br>
              <a:rPr lang="fr-CA" dirty="0"/>
            </a:br>
            <a:r>
              <a:rPr lang="fr-CA" dirty="0"/>
              <a:t>vos décisions.</a:t>
            </a:r>
          </a:p>
          <a:p>
            <a:r>
              <a:rPr lang="fr-CA" dirty="0"/>
              <a:t>Vous pouvez créer plus de huit circonscriptions, mais vous devez justifier cette décision.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05367F-21F7-B145-A4A2-F3812DB04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9CC64-E1AB-452A-863F-96DDDA204470}" type="slidenum">
              <a:rPr lang="en-CA" smtClean="0"/>
              <a:pPr/>
              <a:t>11</a:t>
            </a:fld>
            <a:endParaRPr lang="en-CA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733A203-5FA3-D142-A4B4-FAC83D252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53172" y="6356350"/>
            <a:ext cx="3320008" cy="365125"/>
          </a:xfrm>
        </p:spPr>
        <p:txBody>
          <a:bodyPr/>
          <a:lstStyle>
            <a:lvl1pPr>
              <a:defRPr lang="en-US" sz="1200" smtClean="0">
                <a:effectLst/>
              </a:defRPr>
            </a:lvl1pPr>
          </a:lstStyle>
          <a:p>
            <a:r>
              <a:rPr lang="fr-CA" noProof="0" dirty="0"/>
              <a:t>Cartographie des circonscriptions électorales</a:t>
            </a:r>
          </a:p>
        </p:txBody>
      </p:sp>
    </p:spTree>
    <p:extLst>
      <p:ext uri="{BB962C8B-B14F-4D97-AF65-F5344CB8AC3E}">
        <p14:creationId xmlns:p14="http://schemas.microsoft.com/office/powerpoint/2010/main" val="40810573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E95ED-D123-6642-AFE7-32A9A9CD9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Consolidation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6F5D54-E8AC-EF4C-99B7-CF2F650246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CA" b="1" dirty="0"/>
              <a:t>Faites part de vos réflexions :</a:t>
            </a:r>
          </a:p>
          <a:p>
            <a:r>
              <a:rPr lang="fr-CA" dirty="0"/>
              <a:t>présentez la carte de votre groupe;</a:t>
            </a:r>
          </a:p>
          <a:p>
            <a:r>
              <a:rPr lang="fr-CA" dirty="0"/>
              <a:t>expliquez votre raisonnement.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99D3DF-ABB5-F34A-803F-25AF3BED3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9CC64-E1AB-452A-863F-96DDDA204470}" type="slidenum">
              <a:rPr lang="en-CA" smtClean="0"/>
              <a:pPr/>
              <a:t>12</a:t>
            </a:fld>
            <a:endParaRPr lang="en-CA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01B0259-64C5-7A43-8EA2-18E65BC6CE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53172" y="6356350"/>
            <a:ext cx="3320008" cy="365125"/>
          </a:xfrm>
        </p:spPr>
        <p:txBody>
          <a:bodyPr/>
          <a:lstStyle>
            <a:lvl1pPr>
              <a:defRPr lang="en-US" sz="1200" smtClean="0">
                <a:effectLst/>
              </a:defRPr>
            </a:lvl1pPr>
          </a:lstStyle>
          <a:p>
            <a:r>
              <a:rPr lang="fr-CA" noProof="0" dirty="0"/>
              <a:t>Cartographie des circonscriptions électorales</a:t>
            </a:r>
          </a:p>
        </p:txBody>
      </p:sp>
    </p:spTree>
    <p:extLst>
      <p:ext uri="{BB962C8B-B14F-4D97-AF65-F5344CB8AC3E}">
        <p14:creationId xmlns:p14="http://schemas.microsoft.com/office/powerpoint/2010/main" val="15914230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EE5D7F-0135-524A-864D-4FD691582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Consolidation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7D960D-6EA1-4C49-8D28-648359D180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CA" b="1" dirty="0"/>
              <a:t>Discussion :</a:t>
            </a:r>
          </a:p>
          <a:p>
            <a:r>
              <a:rPr lang="fr-CA" dirty="0"/>
              <a:t>Quelles similitudes et quelles différences</a:t>
            </a:r>
            <a:br>
              <a:rPr lang="fr-CA" dirty="0"/>
            </a:br>
            <a:r>
              <a:rPr lang="fr-CA" dirty="0"/>
              <a:t>observez-vous?</a:t>
            </a:r>
          </a:p>
          <a:p>
            <a:r>
              <a:rPr lang="fr-CA" dirty="0"/>
              <a:t>Quels changements apporteriez-vous à </a:t>
            </a:r>
            <a:br>
              <a:rPr lang="fr-CA" dirty="0"/>
            </a:br>
            <a:r>
              <a:rPr lang="fr-CA" dirty="0"/>
              <a:t>votre carte?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FD614E-0FCE-AF48-9BF5-334CADCBC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9CC64-E1AB-452A-863F-96DDDA204470}" type="slidenum">
              <a:rPr lang="en-CA" smtClean="0"/>
              <a:pPr/>
              <a:t>13</a:t>
            </a:fld>
            <a:endParaRPr lang="en-CA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76D0740-2797-B845-B2CE-D318E03E3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53172" y="6356350"/>
            <a:ext cx="3320008" cy="365125"/>
          </a:xfrm>
        </p:spPr>
        <p:txBody>
          <a:bodyPr/>
          <a:lstStyle>
            <a:lvl1pPr>
              <a:defRPr lang="en-US" sz="1200" smtClean="0">
                <a:effectLst/>
              </a:defRPr>
            </a:lvl1pPr>
          </a:lstStyle>
          <a:p>
            <a:r>
              <a:rPr lang="fr-CA" noProof="0" dirty="0"/>
              <a:t>Cartographie des circonscriptions électorales</a:t>
            </a:r>
          </a:p>
        </p:txBody>
      </p:sp>
    </p:spTree>
    <p:extLst>
      <p:ext uri="{BB962C8B-B14F-4D97-AF65-F5344CB8AC3E}">
        <p14:creationId xmlns:p14="http://schemas.microsoft.com/office/powerpoint/2010/main" val="3143165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AE197A-3F34-7E4F-883B-E2E107CD9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Consolidation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04897-19E6-B043-AB0A-57C9FC7EED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fr-CA" sz="2400" b="1" dirty="0"/>
              <a:t>Entrevue avec une géographe d’Élections Canada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527E68-64C7-5043-9D82-FBE65FFA1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9CC64-E1AB-452A-863F-96DDDA204470}" type="slidenum">
              <a:rPr lang="en-CA" smtClean="0"/>
              <a:pPr/>
              <a:t>14</a:t>
            </a:fld>
            <a:endParaRPr lang="en-CA" dirty="0"/>
          </a:p>
        </p:txBody>
      </p:sp>
      <p:pic>
        <p:nvPicPr>
          <p:cNvPr id="7" name="Picture 6">
            <a:hlinkClick r:id="rId2"/>
            <a:extLst>
              <a:ext uri="{FF2B5EF4-FFF2-40B4-BE49-F238E27FC236}">
                <a16:creationId xmlns:a16="http://schemas.microsoft.com/office/drawing/2014/main" id="{817AC131-48DC-8346-A4AF-28AFBA40D8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04912" y="2420888"/>
            <a:ext cx="4134176" cy="2186411"/>
          </a:xfrm>
          <a:prstGeom prst="rect">
            <a:avLst/>
          </a:prstGeom>
        </p:spPr>
      </p:pic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0EEDB2BD-2EE8-5C47-9E95-0F9634ACD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53172" y="6356350"/>
            <a:ext cx="3320008" cy="365125"/>
          </a:xfrm>
        </p:spPr>
        <p:txBody>
          <a:bodyPr/>
          <a:lstStyle>
            <a:lvl1pPr>
              <a:defRPr lang="en-US" sz="1200" smtClean="0">
                <a:effectLst/>
              </a:defRPr>
            </a:lvl1pPr>
          </a:lstStyle>
          <a:p>
            <a:r>
              <a:rPr lang="fr-CA" noProof="0" dirty="0"/>
              <a:t>Cartographie des circonscriptions électorales</a:t>
            </a:r>
          </a:p>
        </p:txBody>
      </p:sp>
    </p:spTree>
    <p:extLst>
      <p:ext uri="{BB962C8B-B14F-4D97-AF65-F5344CB8AC3E}">
        <p14:creationId xmlns:p14="http://schemas.microsoft.com/office/powerpoint/2010/main" val="39758194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9E324A-AF86-4848-828F-3045DD62AB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Consolidation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7D7C3F-C34B-9847-91BC-43E8D9A1B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9CC64-E1AB-452A-863F-96DDDA204470}" type="slidenum">
              <a:rPr lang="en-CA" smtClean="0"/>
              <a:pPr/>
              <a:t>15</a:t>
            </a:fld>
            <a:endParaRPr lang="en-CA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E0A276AD-7547-EB4A-B546-16761451C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53172" y="6356350"/>
            <a:ext cx="3320008" cy="365125"/>
          </a:xfrm>
        </p:spPr>
        <p:txBody>
          <a:bodyPr/>
          <a:lstStyle>
            <a:lvl1pPr>
              <a:defRPr lang="en-US" sz="1200" smtClean="0">
                <a:effectLst/>
              </a:defRPr>
            </a:lvl1pPr>
          </a:lstStyle>
          <a:p>
            <a:r>
              <a:rPr lang="fr-CA" noProof="0" dirty="0"/>
              <a:t>Cartographie des circonscriptions électorales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F630E76-989D-C14F-805F-C50DFBBDCAD3}"/>
              </a:ext>
            </a:extLst>
          </p:cNvPr>
          <p:cNvSpPr txBox="1">
            <a:spLocks/>
          </p:cNvSpPr>
          <p:nvPr/>
        </p:nvSpPr>
        <p:spPr>
          <a:xfrm>
            <a:off x="457200" y="1844824"/>
            <a:ext cx="8229600" cy="29523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CA" sz="2800" b="1" dirty="0">
                <a:latin typeface="Arial" panose="020B0604020202020204" pitchFamily="34" charset="0"/>
                <a:cs typeface="Arial" panose="020B0604020202020204" pitchFamily="34" charset="0"/>
              </a:rPr>
              <a:t>Retour sur la question d’enquête :</a:t>
            </a:r>
          </a:p>
          <a:p>
            <a:pPr marL="0" indent="0">
              <a:buNone/>
            </a:pPr>
            <a:endParaRPr lang="fr-CA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fr-CA" sz="4000" b="1" dirty="0">
                <a:latin typeface="Arial" panose="020B0604020202020204" pitchFamily="34" charset="0"/>
                <a:cs typeface="Arial" panose="020B0604020202020204" pitchFamily="34" charset="0"/>
              </a:rPr>
              <a:t>Qu’est-ce qui rend la </a:t>
            </a:r>
            <a:br>
              <a:rPr lang="fr-CA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CA" sz="4000" b="1" dirty="0">
                <a:latin typeface="Arial" panose="020B0604020202020204" pitchFamily="34" charset="0"/>
                <a:cs typeface="Arial" panose="020B0604020202020204" pitchFamily="34" charset="0"/>
              </a:rPr>
              <a:t>délimitation des circonscriptions électorales juste?</a:t>
            </a:r>
            <a:endParaRPr lang="fr-CA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16703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98A07F-BA1A-B94E-9C54-E1C18897C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Consolidation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2147EE-8143-CD43-8DBB-E267D15740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340768"/>
            <a:ext cx="8147248" cy="47853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CA" b="1" dirty="0"/>
              <a:t>Réflexion :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/>
              <a:t>Je pense que le facteur le plus important pour rendre la délimitation des circonscriptions électorales juste est... Ce facteur est important parce </a:t>
            </a:r>
            <a:r>
              <a:rPr lang="fr-FR"/>
              <a:t>que…</a:t>
            </a:r>
            <a:endParaRPr lang="fr-FR" dirty="0"/>
          </a:p>
          <a:p>
            <a:pPr marL="514350" indent="-514350">
              <a:buFont typeface="+mj-lt"/>
              <a:buAutoNum type="arabicPeriod"/>
            </a:pPr>
            <a:r>
              <a:rPr lang="fr-FR" dirty="0"/>
              <a:t>Il est important de rendre la délimitation des circonscriptions électorales juste parce que…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/>
              <a:t>Je me demande maintenant…</a:t>
            </a:r>
          </a:p>
          <a:p>
            <a:pPr marL="0" indent="0">
              <a:buNone/>
            </a:pPr>
            <a:endParaRPr lang="fr-CA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E9E9C7-8AE7-2D4A-BDF0-151588BE9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9CC64-E1AB-452A-863F-96DDDA204470}" type="slidenum">
              <a:rPr lang="en-CA" smtClean="0"/>
              <a:pPr/>
              <a:t>16</a:t>
            </a:fld>
            <a:endParaRPr lang="en-CA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0B2AA9B-DE3B-014B-B7B7-C18B95B05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53172" y="6356350"/>
            <a:ext cx="3320008" cy="365125"/>
          </a:xfrm>
        </p:spPr>
        <p:txBody>
          <a:bodyPr/>
          <a:lstStyle>
            <a:lvl1pPr>
              <a:defRPr lang="en-US" sz="1200" smtClean="0">
                <a:effectLst/>
              </a:defRPr>
            </a:lvl1pPr>
          </a:lstStyle>
          <a:p>
            <a:r>
              <a:rPr lang="fr-CA" noProof="0" dirty="0"/>
              <a:t>Cartographie des circonscriptions électorales</a:t>
            </a:r>
          </a:p>
        </p:txBody>
      </p:sp>
    </p:spTree>
    <p:extLst>
      <p:ext uri="{BB962C8B-B14F-4D97-AF65-F5344CB8AC3E}">
        <p14:creationId xmlns:p14="http://schemas.microsoft.com/office/powerpoint/2010/main" val="16785710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4FB1B5-3F7E-C249-8DD8-C74F5E8CF2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Élément déclencheur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CB9340-518F-A445-8528-2BCE4BF64E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CA" b="1" dirty="0"/>
              <a:t>Imaginez :</a:t>
            </a:r>
          </a:p>
          <a:p>
            <a:pPr marL="0" indent="0">
              <a:buNone/>
            </a:pPr>
            <a:r>
              <a:rPr lang="fr-CA" dirty="0"/>
              <a:t>Vous êtes à une fête familiale pour souligner l’anniversaire d’un grand-parent.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59D198-2498-AC43-97DA-DD6E80F9A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9CC64-E1AB-452A-863F-96DDDA204470}" type="slidenum">
              <a:rPr lang="en-CA" smtClean="0"/>
              <a:pPr/>
              <a:t>2</a:t>
            </a:fld>
            <a:endParaRPr lang="en-CA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7953116-2A02-EE42-9630-88E0AEB348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53172" y="6356350"/>
            <a:ext cx="3320008" cy="365125"/>
          </a:xfrm>
        </p:spPr>
        <p:txBody>
          <a:bodyPr/>
          <a:lstStyle>
            <a:lvl1pPr>
              <a:defRPr lang="en-US" sz="1200" smtClean="0">
                <a:effectLst/>
              </a:defRPr>
            </a:lvl1pPr>
          </a:lstStyle>
          <a:p>
            <a:r>
              <a:rPr lang="fr-CA" noProof="0" dirty="0"/>
              <a:t>Cartographie des circonscriptions électorales</a:t>
            </a:r>
          </a:p>
        </p:txBody>
      </p:sp>
    </p:spTree>
    <p:extLst>
      <p:ext uri="{BB962C8B-B14F-4D97-AF65-F5344CB8AC3E}">
        <p14:creationId xmlns:p14="http://schemas.microsoft.com/office/powerpoint/2010/main" val="10290393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8F12B4-7DBE-FF49-B9A5-FB64B9CF3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Élément déclencheur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36C20C-4206-7C4A-9B78-23BECFA44C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556792"/>
            <a:ext cx="8147248" cy="4569371"/>
          </a:xfrm>
        </p:spPr>
        <p:txBody>
          <a:bodyPr/>
          <a:lstStyle/>
          <a:p>
            <a:pPr marL="0" indent="0">
              <a:buNone/>
            </a:pPr>
            <a:r>
              <a:rPr lang="fr-CA" b="1" dirty="0"/>
              <a:t>Sept personnes y participent :</a:t>
            </a:r>
          </a:p>
          <a:p>
            <a:r>
              <a:rPr lang="fr-CA" dirty="0"/>
              <a:t>un grand-parent;</a:t>
            </a:r>
          </a:p>
          <a:p>
            <a:r>
              <a:rPr lang="fr-CA" dirty="0"/>
              <a:t>deux adultes;</a:t>
            </a:r>
          </a:p>
          <a:p>
            <a:r>
              <a:rPr lang="fr-CA" dirty="0"/>
              <a:t>trois jeunes;</a:t>
            </a:r>
          </a:p>
          <a:p>
            <a:r>
              <a:rPr lang="fr-CA" dirty="0"/>
              <a:t>un enfant de trois ans.</a:t>
            </a:r>
          </a:p>
          <a:p>
            <a:pPr marL="0" indent="0">
              <a:buNone/>
            </a:pPr>
            <a:r>
              <a:rPr lang="fr-CA" dirty="0"/>
              <a:t>Comment allez-vous séparer le gâteau pour que tout le monde obtienne sa juste part?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9FFB2F-8B97-1946-87FB-EF5E0D036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9CC64-E1AB-452A-863F-96DDDA204470}" type="slidenum">
              <a:rPr lang="en-CA" smtClean="0"/>
              <a:pPr/>
              <a:t>3</a:t>
            </a:fld>
            <a:endParaRPr lang="en-CA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488B91A-FD26-9445-81E8-58301C89A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53172" y="6356350"/>
            <a:ext cx="3320008" cy="365125"/>
          </a:xfrm>
        </p:spPr>
        <p:txBody>
          <a:bodyPr/>
          <a:lstStyle>
            <a:lvl1pPr>
              <a:defRPr lang="en-US" sz="1200" smtClean="0">
                <a:effectLst/>
              </a:defRPr>
            </a:lvl1pPr>
          </a:lstStyle>
          <a:p>
            <a:r>
              <a:rPr lang="fr-CA" noProof="0" dirty="0"/>
              <a:t>Cartographie des circonscriptions électorales</a:t>
            </a:r>
          </a:p>
        </p:txBody>
      </p:sp>
    </p:spTree>
    <p:extLst>
      <p:ext uri="{BB962C8B-B14F-4D97-AF65-F5344CB8AC3E}">
        <p14:creationId xmlns:p14="http://schemas.microsoft.com/office/powerpoint/2010/main" val="916861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85290-EC38-454F-AF03-8286F1508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Question d’enquête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2E3A64-DF8F-2E4F-B95C-D382C5B8A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9CC64-E1AB-452A-863F-96DDDA204470}" type="slidenum">
              <a:rPr lang="en-CA" smtClean="0"/>
              <a:pPr/>
              <a:t>4</a:t>
            </a:fld>
            <a:endParaRPr lang="en-CA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A53C83D-B0D1-7443-BB8E-03CE5AB7E343}"/>
              </a:ext>
            </a:extLst>
          </p:cNvPr>
          <p:cNvSpPr txBox="1">
            <a:spLocks/>
          </p:cNvSpPr>
          <p:nvPr/>
        </p:nvSpPr>
        <p:spPr>
          <a:xfrm>
            <a:off x="457200" y="1844824"/>
            <a:ext cx="8229600" cy="29523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CA" sz="4000" b="1" dirty="0">
                <a:latin typeface="Arial" panose="020B0604020202020204" pitchFamily="34" charset="0"/>
                <a:cs typeface="Arial" panose="020B0604020202020204" pitchFamily="34" charset="0"/>
              </a:rPr>
              <a:t>Qu’est-ce qui rend la </a:t>
            </a:r>
            <a:br>
              <a:rPr lang="fr-CA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CA" sz="4000" b="1" dirty="0">
                <a:latin typeface="Arial" panose="020B0604020202020204" pitchFamily="34" charset="0"/>
                <a:cs typeface="Arial" panose="020B0604020202020204" pitchFamily="34" charset="0"/>
              </a:rPr>
              <a:t>délimitation des circonscriptions électorales juste?</a:t>
            </a:r>
            <a:endParaRPr lang="fr-CA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7914A38-E4A6-3145-B897-5E5E7E28D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53172" y="6356350"/>
            <a:ext cx="3320008" cy="365125"/>
          </a:xfrm>
        </p:spPr>
        <p:txBody>
          <a:bodyPr/>
          <a:lstStyle>
            <a:lvl1pPr>
              <a:defRPr lang="en-US" sz="1200" smtClean="0">
                <a:effectLst/>
              </a:defRPr>
            </a:lvl1pPr>
          </a:lstStyle>
          <a:p>
            <a:r>
              <a:rPr lang="fr-CA" noProof="0" dirty="0"/>
              <a:t>Cartographie des circonscriptions électorales</a:t>
            </a:r>
          </a:p>
        </p:txBody>
      </p:sp>
    </p:spTree>
    <p:extLst>
      <p:ext uri="{BB962C8B-B14F-4D97-AF65-F5344CB8AC3E}">
        <p14:creationId xmlns:p14="http://schemas.microsoft.com/office/powerpoint/2010/main" val="13498210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F2B6F3-5E38-B943-8700-D855B1A3DB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Activité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CB0CA9-EB63-B848-986D-FFD3EB3E69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556792"/>
            <a:ext cx="8147248" cy="456937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CA" b="1" dirty="0"/>
              <a:t>Le saviez-vous?</a:t>
            </a:r>
          </a:p>
          <a:p>
            <a:pPr marL="0" indent="0">
              <a:buNone/>
            </a:pPr>
            <a:r>
              <a:rPr lang="fr-CA" dirty="0"/>
              <a:t>Le Canada est divisé en centaines de circonscriptions.</a:t>
            </a:r>
          </a:p>
          <a:p>
            <a:pPr marL="0" indent="0">
              <a:buNone/>
            </a:pPr>
            <a:r>
              <a:rPr lang="fr-CA" dirty="0"/>
              <a:t>Dans chacune d’elles, les électrices et les électeurs élisent un ou une députée, qui représentera au Parlement les intérêts de toutes personnes habitant dans la circonscription.</a:t>
            </a:r>
          </a:p>
          <a:p>
            <a:pPr marL="0" indent="0">
              <a:buNone/>
            </a:pPr>
            <a:r>
              <a:rPr lang="fr-CA" dirty="0"/>
              <a:t>Pour tenir compte des changements dans la population canadienne, le nombre de circonscriptions est rajusté tous les 10 ans.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6E4B90-150A-9048-B1FC-EAF189171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9CC64-E1AB-452A-863F-96DDDA204470}" type="slidenum">
              <a:rPr lang="en-CA" smtClean="0"/>
              <a:pPr/>
              <a:t>5</a:t>
            </a:fld>
            <a:endParaRPr lang="en-CA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096365E-B309-C641-A6C7-51430D6D3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53172" y="6356350"/>
            <a:ext cx="3320008" cy="365125"/>
          </a:xfrm>
        </p:spPr>
        <p:txBody>
          <a:bodyPr/>
          <a:lstStyle>
            <a:lvl1pPr>
              <a:defRPr lang="en-US" sz="1200" smtClean="0">
                <a:effectLst/>
              </a:defRPr>
            </a:lvl1pPr>
          </a:lstStyle>
          <a:p>
            <a:r>
              <a:rPr lang="fr-CA" noProof="0" dirty="0"/>
              <a:t>Cartographie des circonscriptions électorales</a:t>
            </a:r>
          </a:p>
        </p:txBody>
      </p:sp>
    </p:spTree>
    <p:extLst>
      <p:ext uri="{BB962C8B-B14F-4D97-AF65-F5344CB8AC3E}">
        <p14:creationId xmlns:p14="http://schemas.microsoft.com/office/powerpoint/2010/main" val="821137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6D3C0-D759-B145-992E-9B14EF03C5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Activité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172B28-54FA-0C40-9833-204101908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811957"/>
            <a:ext cx="8424936" cy="43142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CA" b="1" dirty="0"/>
              <a:t>Pour établir de nouvelles limites, </a:t>
            </a:r>
            <a:br>
              <a:rPr lang="fr-CA" b="1" dirty="0"/>
            </a:br>
            <a:r>
              <a:rPr lang="fr-CA" b="1" dirty="0"/>
              <a:t>on tient compte :</a:t>
            </a:r>
          </a:p>
          <a:p>
            <a:r>
              <a:rPr lang="fr-CA" sz="2750" dirty="0"/>
              <a:t>de la taille de la population;</a:t>
            </a:r>
          </a:p>
          <a:p>
            <a:r>
              <a:rPr lang="fr-CA" sz="2750" dirty="0"/>
              <a:t>des caractéristiques géographiques;</a:t>
            </a:r>
          </a:p>
          <a:p>
            <a:r>
              <a:rPr lang="fr-CA" sz="2750" dirty="0"/>
              <a:t>de critères sociaux comme la culture et la langue.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D8B58B-F92A-FD4D-AF20-E2319F1FE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9CC64-E1AB-452A-863F-96DDDA204470}" type="slidenum">
              <a:rPr lang="en-CA" smtClean="0"/>
              <a:pPr/>
              <a:t>6</a:t>
            </a:fld>
            <a:endParaRPr lang="en-CA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A439757-B4B8-BD43-AEB8-3AD23D269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53172" y="6356350"/>
            <a:ext cx="3320008" cy="365125"/>
          </a:xfrm>
        </p:spPr>
        <p:txBody>
          <a:bodyPr/>
          <a:lstStyle>
            <a:lvl1pPr>
              <a:defRPr lang="en-US" sz="1200" smtClean="0">
                <a:effectLst/>
              </a:defRPr>
            </a:lvl1pPr>
          </a:lstStyle>
          <a:p>
            <a:r>
              <a:rPr lang="fr-CA" noProof="0" dirty="0"/>
              <a:t>Cartographie des circonscriptions électorales</a:t>
            </a:r>
          </a:p>
        </p:txBody>
      </p:sp>
    </p:spTree>
    <p:extLst>
      <p:ext uri="{BB962C8B-B14F-4D97-AF65-F5344CB8AC3E}">
        <p14:creationId xmlns:p14="http://schemas.microsoft.com/office/powerpoint/2010/main" val="151177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5B55A-B84F-B44E-A12C-2628F3711B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332656"/>
            <a:ext cx="8363272" cy="1084981"/>
          </a:xfrm>
        </p:spPr>
        <p:txBody>
          <a:bodyPr/>
          <a:lstStyle/>
          <a:p>
            <a:r>
              <a:rPr lang="fr-CA" dirty="0"/>
              <a:t>Activité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BDF8F3-DCCA-9640-9301-618F7EBEDA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124744"/>
            <a:ext cx="8147248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CA" b="1" dirty="0"/>
              <a:t>Préparation</a:t>
            </a:r>
          </a:p>
          <a:p>
            <a:pPr marL="0" indent="0">
              <a:buNone/>
            </a:pPr>
            <a:r>
              <a:rPr lang="fr-CA" sz="2700" dirty="0"/>
              <a:t>Votre groupe aura besoin :</a:t>
            </a:r>
          </a:p>
          <a:p>
            <a:pPr>
              <a:spcAft>
                <a:spcPts val="0"/>
              </a:spcAft>
            </a:pPr>
            <a:r>
              <a:rPr lang="fr-CA" sz="2700" dirty="0"/>
              <a:t>une carte principale;</a:t>
            </a:r>
          </a:p>
          <a:p>
            <a:pPr>
              <a:spcAft>
                <a:spcPts val="0"/>
              </a:spcAft>
            </a:pPr>
            <a:r>
              <a:rPr lang="fr-CA" sz="2700" dirty="0"/>
              <a:t>deux cartes de référence :</a:t>
            </a:r>
          </a:p>
          <a:p>
            <a:pPr marL="914400" lvl="1" indent="-457200">
              <a:buFont typeface="+mj-lt"/>
              <a:buAutoNum type="arabicPeriod"/>
            </a:pPr>
            <a:r>
              <a:rPr lang="fr-CA" dirty="0"/>
              <a:t>Communautés linguistiques;</a:t>
            </a:r>
          </a:p>
          <a:p>
            <a:pPr marL="914400" lvl="1" indent="-457200">
              <a:buFont typeface="+mj-lt"/>
              <a:buAutoNum type="arabicPeriod"/>
            </a:pPr>
            <a:r>
              <a:rPr lang="fr-CA" dirty="0"/>
              <a:t>Histoire commune;</a:t>
            </a:r>
          </a:p>
          <a:p>
            <a:pPr>
              <a:spcAft>
                <a:spcPts val="0"/>
              </a:spcAft>
            </a:pPr>
            <a:r>
              <a:rPr lang="fr-CA" sz="2700" dirty="0"/>
              <a:t>une fiche des consignes pour les élèves;</a:t>
            </a:r>
          </a:p>
          <a:p>
            <a:pPr>
              <a:spcAft>
                <a:spcPts val="0"/>
              </a:spcAft>
            </a:pPr>
            <a:r>
              <a:rPr lang="fr-CA" sz="2700" dirty="0"/>
              <a:t>des marqueurs effaçables à sec.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094B1E-D5CA-E842-9580-D50C5D95C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9CC64-E1AB-452A-863F-96DDDA204470}" type="slidenum">
              <a:rPr lang="en-CA" smtClean="0"/>
              <a:pPr/>
              <a:t>7</a:t>
            </a:fld>
            <a:endParaRPr lang="en-C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9992A7E-3284-BF4E-ACC9-968F65261C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22717" y="1582221"/>
            <a:ext cx="3096185" cy="23925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E82F764-D3D0-1749-934A-D078650CA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53172" y="6356350"/>
            <a:ext cx="3320008" cy="365125"/>
          </a:xfrm>
        </p:spPr>
        <p:txBody>
          <a:bodyPr/>
          <a:lstStyle>
            <a:lvl1pPr>
              <a:defRPr lang="en-US" sz="1200" smtClean="0">
                <a:effectLst/>
              </a:defRPr>
            </a:lvl1pPr>
          </a:lstStyle>
          <a:p>
            <a:r>
              <a:rPr lang="fr-CA" noProof="0" dirty="0"/>
              <a:t>Cartographie des circonscriptions électorales</a:t>
            </a:r>
          </a:p>
        </p:txBody>
      </p:sp>
    </p:spTree>
    <p:extLst>
      <p:ext uri="{BB962C8B-B14F-4D97-AF65-F5344CB8AC3E}">
        <p14:creationId xmlns:p14="http://schemas.microsoft.com/office/powerpoint/2010/main" val="933784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742B8-5091-F34B-8A77-8968466630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Activité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01C063-CE96-AA4D-A467-CE3855D50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811957"/>
            <a:ext cx="8208912" cy="4314206"/>
          </a:xfrm>
        </p:spPr>
        <p:txBody>
          <a:bodyPr/>
          <a:lstStyle/>
          <a:p>
            <a:pPr marL="0" indent="0">
              <a:buNone/>
            </a:pPr>
            <a:r>
              <a:rPr lang="fr-CA" b="1" dirty="0"/>
              <a:t>Votre tâche :</a:t>
            </a:r>
          </a:p>
          <a:p>
            <a:pPr marL="0" indent="0">
              <a:buNone/>
            </a:pPr>
            <a:r>
              <a:rPr lang="fr-CA" dirty="0"/>
              <a:t>Délimiter les circonscriptions d’un pays imaginaire.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E0969F-9F97-834E-B74E-375B2CC83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9CC64-E1AB-452A-863F-96DDDA204470}" type="slidenum">
              <a:rPr lang="en-CA" smtClean="0"/>
              <a:pPr/>
              <a:t>8</a:t>
            </a:fld>
            <a:endParaRPr lang="en-CA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C654269-6395-C948-9E4B-5E70532C1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53172" y="6356350"/>
            <a:ext cx="3320008" cy="365125"/>
          </a:xfrm>
        </p:spPr>
        <p:txBody>
          <a:bodyPr/>
          <a:lstStyle>
            <a:lvl1pPr>
              <a:defRPr lang="en-US" sz="1200" smtClean="0">
                <a:effectLst/>
              </a:defRPr>
            </a:lvl1pPr>
          </a:lstStyle>
          <a:p>
            <a:r>
              <a:rPr lang="fr-CA" noProof="0" dirty="0"/>
              <a:t>Cartographie des circonscriptions électorales</a:t>
            </a:r>
          </a:p>
        </p:txBody>
      </p:sp>
    </p:spTree>
    <p:extLst>
      <p:ext uri="{BB962C8B-B14F-4D97-AF65-F5344CB8AC3E}">
        <p14:creationId xmlns:p14="http://schemas.microsoft.com/office/powerpoint/2010/main" val="24265326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8E740-CB62-3B4F-91DE-D37442161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Activité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FB1E88-E458-8843-97B1-F87658DD12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996730"/>
            <a:ext cx="8147248" cy="5129433"/>
          </a:xfrm>
        </p:spPr>
        <p:txBody>
          <a:bodyPr/>
          <a:lstStyle/>
          <a:p>
            <a:pPr marL="0" indent="0">
              <a:buNone/>
            </a:pPr>
            <a:r>
              <a:rPr lang="fr-CA" dirty="0"/>
              <a:t>Commencez par nommer votre pays.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DD9808-31B0-684D-9275-43BDDC423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9CC64-E1AB-452A-863F-96DDDA204470}" type="slidenum">
              <a:rPr lang="en-CA" smtClean="0"/>
              <a:pPr/>
              <a:t>9</a:t>
            </a:fld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9C1AFE4-CB3D-8348-99C4-2944E47C54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76872" y="1786090"/>
            <a:ext cx="5256583" cy="40619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ight Arrow 6">
            <a:extLst>
              <a:ext uri="{FF2B5EF4-FFF2-40B4-BE49-F238E27FC236}">
                <a16:creationId xmlns:a16="http://schemas.microsoft.com/office/drawing/2014/main" id="{B28A3E4B-9309-CA4D-AEF6-DA41A08C8CB7}"/>
              </a:ext>
            </a:extLst>
          </p:cNvPr>
          <p:cNvSpPr/>
          <p:nvPr/>
        </p:nvSpPr>
        <p:spPr>
          <a:xfrm rot="10800000">
            <a:off x="6588224" y="3457003"/>
            <a:ext cx="2555776" cy="360040"/>
          </a:xfrm>
          <a:prstGeom prst="rightArrow">
            <a:avLst/>
          </a:prstGeom>
          <a:solidFill>
            <a:srgbClr val="AC23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45FF4DA-0E67-3147-8245-6A216200A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53172" y="6356350"/>
            <a:ext cx="3320008" cy="365125"/>
          </a:xfrm>
        </p:spPr>
        <p:txBody>
          <a:bodyPr/>
          <a:lstStyle>
            <a:lvl1pPr>
              <a:defRPr lang="en-US" sz="1200" smtClean="0">
                <a:effectLst/>
              </a:defRPr>
            </a:lvl1pPr>
          </a:lstStyle>
          <a:p>
            <a:r>
              <a:rPr lang="fr-CA" noProof="0" dirty="0"/>
              <a:t>Cartographie des circonscriptions électorales</a:t>
            </a:r>
          </a:p>
        </p:txBody>
      </p:sp>
    </p:spTree>
    <p:extLst>
      <p:ext uri="{BB962C8B-B14F-4D97-AF65-F5344CB8AC3E}">
        <p14:creationId xmlns:p14="http://schemas.microsoft.com/office/powerpoint/2010/main" val="2439968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6014</TotalTime>
  <Words>685</Words>
  <Application>Microsoft Office PowerPoint</Application>
  <PresentationFormat>On-screen Show (4:3)</PresentationFormat>
  <Paragraphs>105</Paragraphs>
  <Slides>16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PowerPoint Presentation</vt:lpstr>
      <vt:lpstr>Élément déclencheur</vt:lpstr>
      <vt:lpstr>Élément déclencheur</vt:lpstr>
      <vt:lpstr>Question d’enquête</vt:lpstr>
      <vt:lpstr>Activité</vt:lpstr>
      <vt:lpstr>Activité</vt:lpstr>
      <vt:lpstr>Activité</vt:lpstr>
      <vt:lpstr>Activité</vt:lpstr>
      <vt:lpstr>Activité</vt:lpstr>
      <vt:lpstr>Activité</vt:lpstr>
      <vt:lpstr>Activité</vt:lpstr>
      <vt:lpstr>Consolidation</vt:lpstr>
      <vt:lpstr>Consolidation</vt:lpstr>
      <vt:lpstr>Consolidation</vt:lpstr>
      <vt:lpstr>Consolidation</vt:lpstr>
      <vt:lpstr>Consolidation</vt:lpstr>
    </vt:vector>
  </TitlesOfParts>
  <Company>Elections Canada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Elections Canada</dc:creator>
  <cp:lastModifiedBy>Latulippe, Geneviève</cp:lastModifiedBy>
  <cp:revision>193</cp:revision>
  <cp:lastPrinted>2018-11-20T16:25:36Z</cp:lastPrinted>
  <dcterms:created xsi:type="dcterms:W3CDTF">2018-11-13T16:40:11Z</dcterms:created>
  <dcterms:modified xsi:type="dcterms:W3CDTF">2026-06-02T16:56:30Z</dcterms:modified>
</cp:coreProperties>
</file>